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87" r:id="rId3"/>
    <p:sldId id="260" r:id="rId4"/>
    <p:sldId id="261" r:id="rId5"/>
    <p:sldId id="285" r:id="rId6"/>
    <p:sldId id="263" r:id="rId7"/>
    <p:sldId id="267" r:id="rId8"/>
    <p:sldId id="270" r:id="rId9"/>
    <p:sldId id="268" r:id="rId10"/>
    <p:sldId id="269" r:id="rId11"/>
    <p:sldId id="272" r:id="rId12"/>
    <p:sldId id="271" r:id="rId13"/>
    <p:sldId id="273" r:id="rId14"/>
    <p:sldId id="274" r:id="rId15"/>
    <p:sldId id="275" r:id="rId16"/>
    <p:sldId id="276" r:id="rId17"/>
    <p:sldId id="277" r:id="rId18"/>
    <p:sldId id="284" r:id="rId19"/>
    <p:sldId id="281" r:id="rId20"/>
    <p:sldId id="280" r:id="rId21"/>
    <p:sldId id="282" r:id="rId22"/>
    <p:sldId id="283" r:id="rId23"/>
    <p:sldId id="259" r:id="rId24"/>
  </p:sldIdLst>
  <p:sldSz cx="12192000" cy="6858000"/>
  <p:notesSz cx="6858000" cy="9144000"/>
  <p:embeddedFontLst>
    <p:embeddedFont>
      <p:font typeface="Arial Black" panose="020B0A04020102020204" pitchFamily="34" charset="0"/>
      <p:bold r:id="rId26"/>
    </p:embeddedFont>
    <p:embeddedFont>
      <p:font typeface="Arial Rounded MT Bold" panose="020F0704030504030204" pitchFamily="34" charset="0"/>
      <p:regular r:id="rId27"/>
    </p:embeddedFont>
    <p:embeddedFont>
      <p:font typeface="Libre Baskerville" panose="02000000000000000000" pitchFamily="2" charset="0"/>
      <p:regular r:id="rId28"/>
      <p:bold r:id="rId29"/>
      <p:italic r:id="rId30"/>
    </p:embeddedFont>
    <p:embeddedFont>
      <p:font typeface="Segoe UI Semibold" panose="020B0702040204020203" pitchFamily="34" charset="0"/>
      <p:bold r:id="rId31"/>
      <p:boldItalic r:id="rId32"/>
    </p:embeddedFont>
    <p:embeddedFont>
      <p:font typeface="Sitka Small Semibold" pitchFamily="2" charset="0"/>
      <p:bold r:id="rId33"/>
      <p:boldItalic r:id="rId34"/>
    </p:embeddedFont>
    <p:embeddedFont>
      <p:font typeface="Sitka Subheading Semibold" pitchFamily="2"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63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783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neesh-1121" TargetMode="External"/><Relationship Id="rId2" Type="http://schemas.openxmlformats.org/officeDocument/2006/relationships/hyperlink" Target="https://www.linkedin.com/in/maneesh-kumar-somireddypalli/"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tripclap.com/"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b="58717"/>
          <a:stretch/>
        </p:blipFill>
        <p:spPr>
          <a:xfrm>
            <a:off x="0" y="-199183"/>
            <a:ext cx="12190815" cy="2763520"/>
          </a:xfrm>
          <a:prstGeom prst="rect">
            <a:avLst/>
          </a:prstGeom>
          <a:noFill/>
          <a:ln>
            <a:noFill/>
          </a:ln>
        </p:spPr>
      </p:pic>
      <p:sp>
        <p:nvSpPr>
          <p:cNvPr id="99" name="Google Shape;99;p1"/>
          <p:cNvSpPr txBox="1"/>
          <p:nvPr/>
        </p:nvSpPr>
        <p:spPr>
          <a:xfrm>
            <a:off x="2558091" y="2844265"/>
            <a:ext cx="7398709"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dirty="0">
                <a:solidFill>
                  <a:srgbClr val="FF0000"/>
                </a:solidFill>
                <a:latin typeface="Arial Black" panose="020B0A04020102020204" pitchFamily="34" charset="0"/>
                <a:ea typeface="Calibri"/>
                <a:cs typeface="Calibri"/>
                <a:sym typeface="Calibri"/>
              </a:rPr>
              <a:t>TOUR PACKAGE ANALYSIS</a:t>
            </a:r>
            <a:endParaRPr sz="3200" dirty="0">
              <a:solidFill>
                <a:srgbClr val="FF0000"/>
              </a:solidFill>
              <a:latin typeface="Arial Black" panose="020B0A04020102020204" pitchFamily="34" charset="0"/>
            </a:endParaRPr>
          </a:p>
        </p:txBody>
      </p:sp>
      <p:sp>
        <p:nvSpPr>
          <p:cNvPr id="2" name="TextBox 1">
            <a:extLst>
              <a:ext uri="{FF2B5EF4-FFF2-40B4-BE49-F238E27FC236}">
                <a16:creationId xmlns:a16="http://schemas.microsoft.com/office/drawing/2014/main" id="{8669C367-8808-9894-E5E0-7D6A2191C639}"/>
              </a:ext>
            </a:extLst>
          </p:cNvPr>
          <p:cNvSpPr txBox="1"/>
          <p:nvPr/>
        </p:nvSpPr>
        <p:spPr>
          <a:xfrm>
            <a:off x="5115879" y="2474377"/>
            <a:ext cx="2121093" cy="400110"/>
          </a:xfrm>
          <a:prstGeom prst="rect">
            <a:avLst/>
          </a:prstGeom>
          <a:noFill/>
        </p:spPr>
        <p:txBody>
          <a:bodyPr wrap="none" rtlCol="0">
            <a:spAutoFit/>
          </a:bodyPr>
          <a:lstStyle/>
          <a:p>
            <a:r>
              <a:rPr lang="en-IN" sz="2000" dirty="0">
                <a:latin typeface="Arial Black" panose="020B0A04020102020204" pitchFamily="34" charset="0"/>
              </a:rPr>
              <a:t>PROJECT ON </a:t>
            </a:r>
          </a:p>
        </p:txBody>
      </p:sp>
      <p:pic>
        <p:nvPicPr>
          <p:cNvPr id="5" name="Picture 4">
            <a:extLst>
              <a:ext uri="{FF2B5EF4-FFF2-40B4-BE49-F238E27FC236}">
                <a16:creationId xmlns:a16="http://schemas.microsoft.com/office/drawing/2014/main" id="{8A3B393D-4184-3455-B204-990F7577B3D3}"/>
              </a:ext>
            </a:extLst>
          </p:cNvPr>
          <p:cNvPicPr>
            <a:picLocks noChangeAspect="1"/>
          </p:cNvPicPr>
          <p:nvPr/>
        </p:nvPicPr>
        <p:blipFill>
          <a:blip r:embed="rId4"/>
          <a:srcRect b="7512"/>
          <a:stretch>
            <a:fillRect/>
          </a:stretch>
        </p:blipFill>
        <p:spPr>
          <a:xfrm>
            <a:off x="1376516" y="3519686"/>
            <a:ext cx="9429136" cy="2625476"/>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9595-5036-CD6A-8AAE-9C4E0CB348BC}"/>
              </a:ext>
            </a:extLst>
          </p:cNvPr>
          <p:cNvSpPr>
            <a:spLocks noGrp="1"/>
          </p:cNvSpPr>
          <p:nvPr>
            <p:ph type="title"/>
          </p:nvPr>
        </p:nvSpPr>
        <p:spPr>
          <a:xfrm>
            <a:off x="838200" y="279246"/>
            <a:ext cx="4077929" cy="509946"/>
          </a:xfrm>
        </p:spPr>
        <p:txBody>
          <a:bodyPr>
            <a:normAutofit fontScale="90000"/>
          </a:bodyPr>
          <a:lstStyle/>
          <a:p>
            <a:r>
              <a:rPr lang="en-IN" sz="2400" dirty="0">
                <a:solidFill>
                  <a:srgbClr val="FF0000"/>
                </a:solidFill>
                <a:latin typeface="Arial Black" panose="020B0A04020102020204" pitchFamily="34" charset="0"/>
              </a:rPr>
              <a:t>UNIVARIATE ANALYSIS</a:t>
            </a:r>
          </a:p>
        </p:txBody>
      </p:sp>
      <p:sp>
        <p:nvSpPr>
          <p:cNvPr id="3" name="Text Placeholder 2">
            <a:extLst>
              <a:ext uri="{FF2B5EF4-FFF2-40B4-BE49-F238E27FC236}">
                <a16:creationId xmlns:a16="http://schemas.microsoft.com/office/drawing/2014/main" id="{D1B6AFC2-D599-D808-E4AD-D2685EC75A64}"/>
              </a:ext>
            </a:extLst>
          </p:cNvPr>
          <p:cNvSpPr>
            <a:spLocks noGrp="1"/>
          </p:cNvSpPr>
          <p:nvPr>
            <p:ph type="body" idx="1"/>
          </p:nvPr>
        </p:nvSpPr>
        <p:spPr>
          <a:xfrm>
            <a:off x="838201" y="789192"/>
            <a:ext cx="5257799" cy="5414963"/>
          </a:xfrm>
        </p:spPr>
        <p:txBody>
          <a:bodyPr>
            <a:noAutofit/>
          </a:bodyPr>
          <a:lstStyle/>
          <a:p>
            <a:pPr>
              <a:buFont typeface="Wingdings" panose="05000000000000000000" pitchFamily="2" charset="2"/>
              <a:buChar char="Ø"/>
            </a:pPr>
            <a:endParaRPr lang="en-IN" sz="2000" dirty="0">
              <a:latin typeface="Sitka Subheading Semibold" pitchFamily="2" charset="0"/>
            </a:endParaRPr>
          </a:p>
          <a:p>
            <a:pPr>
              <a:buFont typeface="Wingdings" panose="05000000000000000000" pitchFamily="2" charset="2"/>
              <a:buChar char="Ø"/>
            </a:pPr>
            <a:r>
              <a:rPr lang="en-IN" sz="2000" dirty="0">
                <a:latin typeface="Sitka Subheading Semibold" pitchFamily="2" charset="0"/>
              </a:rPr>
              <a:t>Distribution of </a:t>
            </a:r>
            <a:r>
              <a:rPr lang="en-IN" sz="2000" dirty="0" err="1">
                <a:latin typeface="Sitka Subheading Semibold" pitchFamily="2" charset="0"/>
              </a:rPr>
              <a:t>Avg_Price</a:t>
            </a:r>
            <a:r>
              <a:rPr lang="en-IN" sz="2000" dirty="0">
                <a:latin typeface="Sitka Subheading Semibold" pitchFamily="2" charset="0"/>
              </a:rPr>
              <a:t> </a:t>
            </a:r>
            <a:r>
              <a:rPr lang="en-IN" sz="2000" dirty="0"/>
              <a:t>:</a:t>
            </a:r>
          </a:p>
          <a:p>
            <a:pPr marL="114300" indent="0">
              <a:buNone/>
            </a:pPr>
            <a:r>
              <a:rPr lang="en-IN" sz="2000" dirty="0"/>
              <a:t>            </a:t>
            </a:r>
            <a:r>
              <a:rPr lang="en-US" sz="2000" dirty="0"/>
              <a:t>This is best described as a right-skewed (positively skewed) </a:t>
            </a:r>
            <a:r>
              <a:rPr lang="en-US" sz="2000" dirty="0" err="1"/>
              <a:t>distribution,not</a:t>
            </a:r>
            <a:r>
              <a:rPr lang="en-US" sz="2000" dirty="0"/>
              <a:t> normal or symmetric.</a:t>
            </a:r>
          </a:p>
          <a:p>
            <a:pPr marL="114300" indent="0">
              <a:buNone/>
            </a:pPr>
            <a:r>
              <a:rPr lang="en-IN" sz="2000" dirty="0"/>
              <a:t> </a:t>
            </a:r>
          </a:p>
          <a:p>
            <a:pPr marL="114300" indent="0">
              <a:buNone/>
            </a:pPr>
            <a:endParaRPr lang="en-IN" sz="2000" dirty="0"/>
          </a:p>
          <a:p>
            <a:pPr>
              <a:buFont typeface="Wingdings" panose="05000000000000000000" pitchFamily="2" charset="2"/>
              <a:buChar char="Ø"/>
            </a:pPr>
            <a:r>
              <a:rPr lang="en-US" sz="2000" dirty="0">
                <a:latin typeface="Sitka Small Semibold" pitchFamily="2" charset="0"/>
              </a:rPr>
              <a:t>Distribution of </a:t>
            </a:r>
            <a:r>
              <a:rPr lang="en-US" sz="2000" dirty="0" err="1">
                <a:latin typeface="Sitka Small Semibold" pitchFamily="2" charset="0"/>
              </a:rPr>
              <a:t>Hotel_Stars</a:t>
            </a:r>
            <a:r>
              <a:rPr lang="en-US" sz="2000" dirty="0">
                <a:latin typeface="Sitka Small Semibold" pitchFamily="2" charset="0"/>
              </a:rPr>
              <a:t> :</a:t>
            </a:r>
          </a:p>
          <a:p>
            <a:pPr marL="114300" indent="0">
              <a:buNone/>
            </a:pPr>
            <a:r>
              <a:rPr lang="en-US" sz="2000" dirty="0"/>
              <a:t>             This indicates that 3-star hotels overwhelmingly dominate the sample, Suggesting a possible preference or greater availability for mid-range accommodation.</a:t>
            </a:r>
          </a:p>
          <a:p>
            <a:pPr marL="114300" indent="0">
              <a:buNone/>
            </a:pPr>
            <a:endParaRPr lang="en-US" sz="2000" dirty="0"/>
          </a:p>
          <a:p>
            <a:pPr marL="114300" indent="0">
              <a:buNone/>
            </a:pPr>
            <a:endParaRPr lang="en-IN" sz="2000" dirty="0"/>
          </a:p>
          <a:p>
            <a:pPr marL="114300" indent="0">
              <a:buNone/>
            </a:pPr>
            <a:r>
              <a:rPr lang="en-IN" sz="2000" dirty="0"/>
              <a:t>   </a:t>
            </a:r>
          </a:p>
          <a:p>
            <a:pPr marL="114300" indent="0">
              <a:buNone/>
            </a:pPr>
            <a:r>
              <a:rPr lang="en-IN" sz="2000" dirty="0"/>
              <a:t>   </a:t>
            </a:r>
          </a:p>
        </p:txBody>
      </p:sp>
      <p:pic>
        <p:nvPicPr>
          <p:cNvPr id="5" name="Picture 4">
            <a:extLst>
              <a:ext uri="{FF2B5EF4-FFF2-40B4-BE49-F238E27FC236}">
                <a16:creationId xmlns:a16="http://schemas.microsoft.com/office/drawing/2014/main" id="{5196620E-23E9-02C6-325D-BBD580FEFED7}"/>
              </a:ext>
            </a:extLst>
          </p:cNvPr>
          <p:cNvPicPr>
            <a:picLocks noChangeAspect="1"/>
          </p:cNvPicPr>
          <p:nvPr/>
        </p:nvPicPr>
        <p:blipFill>
          <a:blip r:embed="rId3"/>
          <a:stretch>
            <a:fillRect/>
          </a:stretch>
        </p:blipFill>
        <p:spPr>
          <a:xfrm>
            <a:off x="6096000" y="279245"/>
            <a:ext cx="5417574" cy="2788420"/>
          </a:xfrm>
          <a:prstGeom prst="rect">
            <a:avLst/>
          </a:prstGeom>
        </p:spPr>
      </p:pic>
      <p:pic>
        <p:nvPicPr>
          <p:cNvPr id="11" name="Picture 10">
            <a:extLst>
              <a:ext uri="{FF2B5EF4-FFF2-40B4-BE49-F238E27FC236}">
                <a16:creationId xmlns:a16="http://schemas.microsoft.com/office/drawing/2014/main" id="{42721D8D-527F-ADD8-50F5-5744DAECED7D}"/>
              </a:ext>
            </a:extLst>
          </p:cNvPr>
          <p:cNvPicPr>
            <a:picLocks noChangeAspect="1"/>
          </p:cNvPicPr>
          <p:nvPr/>
        </p:nvPicPr>
        <p:blipFill>
          <a:blip r:embed="rId4"/>
          <a:srcRect l="2103" t="1722"/>
          <a:stretch>
            <a:fillRect/>
          </a:stretch>
        </p:blipFill>
        <p:spPr>
          <a:xfrm>
            <a:off x="6342302" y="3264310"/>
            <a:ext cx="5257799" cy="2939844"/>
          </a:xfrm>
          <a:prstGeom prst="rect">
            <a:avLst/>
          </a:prstGeom>
        </p:spPr>
      </p:pic>
    </p:spTree>
    <p:extLst>
      <p:ext uri="{BB962C8B-B14F-4D97-AF65-F5344CB8AC3E}">
        <p14:creationId xmlns:p14="http://schemas.microsoft.com/office/powerpoint/2010/main" val="181814136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C8A5F6-46E2-BCAA-8599-29AAD9E0227D}"/>
              </a:ext>
            </a:extLst>
          </p:cNvPr>
          <p:cNvSpPr>
            <a:spLocks noGrp="1"/>
          </p:cNvSpPr>
          <p:nvPr>
            <p:ph type="body" idx="1"/>
          </p:nvPr>
        </p:nvSpPr>
        <p:spPr>
          <a:xfrm>
            <a:off x="838200" y="334297"/>
            <a:ext cx="5641258" cy="5842666"/>
          </a:xfrm>
        </p:spPr>
        <p:txBody>
          <a:bodyPr>
            <a:normAutofit/>
          </a:bodyPr>
          <a:lstStyle/>
          <a:p>
            <a:pPr>
              <a:buFont typeface="Wingdings" panose="05000000000000000000" pitchFamily="2" charset="2"/>
              <a:buChar char="Ø"/>
            </a:pPr>
            <a:r>
              <a:rPr lang="en-US" sz="2000" dirty="0">
                <a:latin typeface="Sitka Small Semibold" pitchFamily="2" charset="0"/>
              </a:rPr>
              <a:t>Distribution of Discount :</a:t>
            </a:r>
          </a:p>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          The discount rates are discrete, and the distribution is strongly skewed toward 9%, suggesting that most transactions or records apply this standard discount, while higher and lower rates appear less often.</a:t>
            </a:r>
          </a:p>
          <a:p>
            <a:endParaRPr lang="en-IN" sz="2000" dirty="0"/>
          </a:p>
          <a:p>
            <a:endParaRPr lang="en-IN" sz="2000" dirty="0"/>
          </a:p>
          <a:p>
            <a:pPr>
              <a:buFont typeface="Wingdings" panose="05000000000000000000" pitchFamily="2" charset="2"/>
              <a:buChar char="Ø"/>
            </a:pPr>
            <a:r>
              <a:rPr lang="en-US" sz="2000" dirty="0">
                <a:latin typeface="Sitka Small Semibold" pitchFamily="2" charset="0"/>
                <a:ea typeface="Calibri" panose="020F0502020204030204" pitchFamily="34" charset="0"/>
                <a:cs typeface="Calibri" panose="020F0502020204030204" pitchFamily="34" charset="0"/>
              </a:rPr>
              <a:t>Distribution of Days :</a:t>
            </a:r>
          </a:p>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       The distribution is right-skewed, with the majority of packages clustered around the 3-6 day range and a tail extending towards longer </a:t>
            </a:r>
            <a:r>
              <a:rPr lang="en-US" sz="2000" dirty="0" err="1">
                <a:latin typeface="Calibri" panose="020F0502020204030204" pitchFamily="34" charset="0"/>
                <a:ea typeface="Calibri" panose="020F0502020204030204" pitchFamily="34" charset="0"/>
                <a:cs typeface="Calibri" panose="020F0502020204030204" pitchFamily="34" charset="0"/>
              </a:rPr>
              <a:t>durations.There</a:t>
            </a:r>
            <a:r>
              <a:rPr lang="en-US" sz="2000" dirty="0">
                <a:latin typeface="Calibri" panose="020F0502020204030204" pitchFamily="34" charset="0"/>
                <a:ea typeface="Calibri" panose="020F0502020204030204" pitchFamily="34" charset="0"/>
                <a:cs typeface="Calibri" panose="020F0502020204030204" pitchFamily="34" charset="0"/>
              </a:rPr>
              <a:t> is a sharp drop in counts for durations beyond 6 days.</a:t>
            </a:r>
          </a:p>
          <a:p>
            <a:endParaRPr lang="en-IN" sz="2000" dirty="0"/>
          </a:p>
        </p:txBody>
      </p:sp>
      <p:pic>
        <p:nvPicPr>
          <p:cNvPr id="4" name="Picture 3">
            <a:extLst>
              <a:ext uri="{FF2B5EF4-FFF2-40B4-BE49-F238E27FC236}">
                <a16:creationId xmlns:a16="http://schemas.microsoft.com/office/drawing/2014/main" id="{5AFAFDD7-0492-F0B5-07D6-687C3F082309}"/>
              </a:ext>
            </a:extLst>
          </p:cNvPr>
          <p:cNvPicPr>
            <a:picLocks noChangeAspect="1"/>
          </p:cNvPicPr>
          <p:nvPr/>
        </p:nvPicPr>
        <p:blipFill>
          <a:blip r:embed="rId2"/>
          <a:stretch>
            <a:fillRect/>
          </a:stretch>
        </p:blipFill>
        <p:spPr>
          <a:xfrm>
            <a:off x="6479457" y="226141"/>
            <a:ext cx="5122607" cy="2703872"/>
          </a:xfrm>
          <a:prstGeom prst="rect">
            <a:avLst/>
          </a:prstGeom>
        </p:spPr>
      </p:pic>
      <p:pic>
        <p:nvPicPr>
          <p:cNvPr id="5" name="Picture 4">
            <a:extLst>
              <a:ext uri="{FF2B5EF4-FFF2-40B4-BE49-F238E27FC236}">
                <a16:creationId xmlns:a16="http://schemas.microsoft.com/office/drawing/2014/main" id="{C90AF345-C475-997B-A74E-C3C428A78D8C}"/>
              </a:ext>
            </a:extLst>
          </p:cNvPr>
          <p:cNvPicPr>
            <a:picLocks noChangeAspect="1"/>
          </p:cNvPicPr>
          <p:nvPr/>
        </p:nvPicPr>
        <p:blipFill>
          <a:blip r:embed="rId3"/>
          <a:stretch>
            <a:fillRect/>
          </a:stretch>
        </p:blipFill>
        <p:spPr>
          <a:xfrm>
            <a:off x="6479457" y="3123887"/>
            <a:ext cx="5211098" cy="3053076"/>
          </a:xfrm>
          <a:prstGeom prst="rect">
            <a:avLst/>
          </a:prstGeom>
        </p:spPr>
      </p:pic>
    </p:spTree>
    <p:extLst>
      <p:ext uri="{BB962C8B-B14F-4D97-AF65-F5344CB8AC3E}">
        <p14:creationId xmlns:p14="http://schemas.microsoft.com/office/powerpoint/2010/main" val="156895563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FA3803-A63D-3792-1B2D-63C6BDF59A7D}"/>
              </a:ext>
            </a:extLst>
          </p:cNvPr>
          <p:cNvSpPr>
            <a:spLocks noGrp="1"/>
          </p:cNvSpPr>
          <p:nvPr>
            <p:ph type="body" idx="1"/>
          </p:nvPr>
        </p:nvSpPr>
        <p:spPr>
          <a:xfrm>
            <a:off x="838200" y="432619"/>
            <a:ext cx="6378678" cy="4345858"/>
          </a:xfrm>
        </p:spPr>
        <p:txBody>
          <a:bodyPr>
            <a:normAutofit/>
          </a:bodyPr>
          <a:lstStyle/>
          <a:p>
            <a:pPr>
              <a:buFont typeface="Wingdings" panose="05000000000000000000" pitchFamily="2" charset="2"/>
              <a:buChar char="Ø"/>
            </a:pPr>
            <a:r>
              <a:rPr lang="en-US" sz="2000" dirty="0">
                <a:latin typeface="Sitka Small Semibold" pitchFamily="2" charset="0"/>
              </a:rPr>
              <a:t>Bar chat of Top 10 Travel Locations :</a:t>
            </a:r>
          </a:p>
          <a:p>
            <a:pPr marL="114300" indent="0">
              <a:buNone/>
            </a:pPr>
            <a:r>
              <a:rPr lang="en-US" sz="2000" dirty="0">
                <a:latin typeface="Calibri" panose="020F0502020204030204" pitchFamily="34" charset="0"/>
                <a:ea typeface="Calibri" panose="020F0502020204030204" pitchFamily="34" charset="0"/>
                <a:cs typeface="Calibri" panose="020F0502020204030204" pitchFamily="34" charset="0"/>
              </a:rPr>
              <a:t>         This bar chart displays the top 10 travel locations ranked by the number of available packages, with each bar representing a specific destination and package duration combination.</a:t>
            </a:r>
          </a:p>
          <a:p>
            <a:endParaRPr lang="en-IN" sz="2000" dirty="0"/>
          </a:p>
        </p:txBody>
      </p:sp>
      <p:pic>
        <p:nvPicPr>
          <p:cNvPr id="4" name="Picture 3">
            <a:extLst>
              <a:ext uri="{FF2B5EF4-FFF2-40B4-BE49-F238E27FC236}">
                <a16:creationId xmlns:a16="http://schemas.microsoft.com/office/drawing/2014/main" id="{E35A25B4-81B8-D430-D531-EE26E2227B7C}"/>
              </a:ext>
            </a:extLst>
          </p:cNvPr>
          <p:cNvPicPr>
            <a:picLocks noChangeAspect="1"/>
          </p:cNvPicPr>
          <p:nvPr/>
        </p:nvPicPr>
        <p:blipFill>
          <a:blip r:embed="rId2"/>
          <a:stretch>
            <a:fillRect/>
          </a:stretch>
        </p:blipFill>
        <p:spPr>
          <a:xfrm>
            <a:off x="2772698" y="2104103"/>
            <a:ext cx="8032954" cy="4109884"/>
          </a:xfrm>
          <a:prstGeom prst="rect">
            <a:avLst/>
          </a:prstGeom>
        </p:spPr>
      </p:pic>
    </p:spTree>
    <p:extLst>
      <p:ext uri="{BB962C8B-B14F-4D97-AF65-F5344CB8AC3E}">
        <p14:creationId xmlns:p14="http://schemas.microsoft.com/office/powerpoint/2010/main" val="210764719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41DC-0CE4-FE19-2A18-4C645BEB65BA}"/>
              </a:ext>
            </a:extLst>
          </p:cNvPr>
          <p:cNvSpPr>
            <a:spLocks noGrp="1"/>
          </p:cNvSpPr>
          <p:nvPr>
            <p:ph type="title"/>
          </p:nvPr>
        </p:nvSpPr>
        <p:spPr>
          <a:xfrm>
            <a:off x="838200" y="365125"/>
            <a:ext cx="4323735" cy="401791"/>
          </a:xfrm>
        </p:spPr>
        <p:txBody>
          <a:bodyPr>
            <a:normAutofit fontScale="90000"/>
          </a:bodyPr>
          <a:lstStyle/>
          <a:p>
            <a:r>
              <a:rPr lang="en-IN" sz="2400" dirty="0">
                <a:solidFill>
                  <a:srgbClr val="FF0000"/>
                </a:solidFill>
                <a:latin typeface="Arial Black" panose="020B0A04020102020204" pitchFamily="34" charset="0"/>
              </a:rPr>
              <a:t>BIVARIATE ANALYSIS</a:t>
            </a:r>
          </a:p>
        </p:txBody>
      </p:sp>
      <p:sp>
        <p:nvSpPr>
          <p:cNvPr id="3" name="Text Placeholder 2">
            <a:extLst>
              <a:ext uri="{FF2B5EF4-FFF2-40B4-BE49-F238E27FC236}">
                <a16:creationId xmlns:a16="http://schemas.microsoft.com/office/drawing/2014/main" id="{11F213DF-F21E-F81C-D953-D91F609DA942}"/>
              </a:ext>
            </a:extLst>
          </p:cNvPr>
          <p:cNvSpPr>
            <a:spLocks noGrp="1"/>
          </p:cNvSpPr>
          <p:nvPr>
            <p:ph type="body" idx="1"/>
          </p:nvPr>
        </p:nvSpPr>
        <p:spPr>
          <a:xfrm>
            <a:off x="838200" y="776749"/>
            <a:ext cx="10842523" cy="1759974"/>
          </a:xfrm>
        </p:spPr>
        <p:txBody>
          <a:bodyPr>
            <a:normAutofit/>
          </a:bodyPr>
          <a:lstStyle/>
          <a:p>
            <a:pPr>
              <a:buFont typeface="Wingdings" panose="05000000000000000000" pitchFamily="2" charset="2"/>
              <a:buChar char="Ø"/>
            </a:pPr>
            <a:r>
              <a:rPr lang="en-IN" sz="2000" dirty="0">
                <a:latin typeface="Sitka Small Semibold" pitchFamily="2" charset="0"/>
              </a:rPr>
              <a:t>Average price vs days :</a:t>
            </a:r>
          </a:p>
          <a:p>
            <a:pPr marL="114300" indent="0">
              <a:buNone/>
            </a:pPr>
            <a:r>
              <a:rPr lang="en-US" sz="1800" dirty="0">
                <a:latin typeface="Calibri" panose="020F0502020204030204" pitchFamily="34" charset="0"/>
                <a:ea typeface="Calibri" panose="020F0502020204030204" pitchFamily="34" charset="0"/>
                <a:cs typeface="Calibri" panose="020F0502020204030204" pitchFamily="34" charset="0"/>
              </a:rPr>
              <a:t>          This plot displays the relationship between average price ("</a:t>
            </a:r>
            <a:r>
              <a:rPr lang="en-US" sz="1800" dirty="0" err="1">
                <a:latin typeface="Calibri" panose="020F0502020204030204" pitchFamily="34" charset="0"/>
                <a:ea typeface="Calibri" panose="020F0502020204030204" pitchFamily="34" charset="0"/>
                <a:cs typeface="Calibri" panose="020F0502020204030204" pitchFamily="34" charset="0"/>
              </a:rPr>
              <a:t>Avg_Price</a:t>
            </a:r>
            <a:r>
              <a:rPr lang="en-US" sz="1800" dirty="0">
                <a:latin typeface="Calibri" panose="020F0502020204030204" pitchFamily="34" charset="0"/>
                <a:ea typeface="Calibri" panose="020F0502020204030204" pitchFamily="34" charset="0"/>
                <a:cs typeface="Calibri" panose="020F0502020204030204" pitchFamily="34" charset="0"/>
              </a:rPr>
              <a:t>") and days ("Days"). The scatter plot shows a wide vertical spread of price values for each day, indicating significant variability in average price across different days. </a:t>
            </a:r>
          </a:p>
          <a:p>
            <a:pPr marL="11430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809C4C5-6FAC-9DE4-C68C-58876E3BC529}"/>
              </a:ext>
            </a:extLst>
          </p:cNvPr>
          <p:cNvPicPr>
            <a:picLocks noChangeAspect="1"/>
          </p:cNvPicPr>
          <p:nvPr/>
        </p:nvPicPr>
        <p:blipFill>
          <a:blip r:embed="rId2"/>
          <a:stretch>
            <a:fillRect/>
          </a:stretch>
        </p:blipFill>
        <p:spPr>
          <a:xfrm>
            <a:off x="1418302" y="2094271"/>
            <a:ext cx="7487265" cy="4611329"/>
          </a:xfrm>
          <a:prstGeom prst="rect">
            <a:avLst/>
          </a:prstGeom>
        </p:spPr>
      </p:pic>
    </p:spTree>
    <p:extLst>
      <p:ext uri="{BB962C8B-B14F-4D97-AF65-F5344CB8AC3E}">
        <p14:creationId xmlns:p14="http://schemas.microsoft.com/office/powerpoint/2010/main" val="169959490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040881-180D-30BC-B205-E297CE9C9630}"/>
              </a:ext>
            </a:extLst>
          </p:cNvPr>
          <p:cNvSpPr>
            <a:spLocks noGrp="1"/>
          </p:cNvSpPr>
          <p:nvPr>
            <p:ph type="body" idx="1"/>
          </p:nvPr>
        </p:nvSpPr>
        <p:spPr>
          <a:xfrm>
            <a:off x="474407" y="69269"/>
            <a:ext cx="10515600" cy="2762422"/>
          </a:xfrm>
        </p:spPr>
        <p:txBody>
          <a:bodyPr>
            <a:normAutofit/>
          </a:bodyPr>
          <a:lstStyle/>
          <a:p>
            <a:pPr>
              <a:buFont typeface="Wingdings" panose="05000000000000000000" pitchFamily="2" charset="2"/>
              <a:buChar char="Ø"/>
            </a:pPr>
            <a:r>
              <a:rPr lang="en-IN" sz="2200" dirty="0">
                <a:latin typeface="Sitka Small Semibold" pitchFamily="2" charset="0"/>
              </a:rPr>
              <a:t>Discount vs </a:t>
            </a:r>
            <a:r>
              <a:rPr lang="en-IN" sz="2200" dirty="0" err="1">
                <a:latin typeface="Sitka Small Semibold" pitchFamily="2" charset="0"/>
              </a:rPr>
              <a:t>Average_Price</a:t>
            </a:r>
            <a:r>
              <a:rPr lang="en-IN" sz="2200" dirty="0">
                <a:latin typeface="Sitka Small Semibold" pitchFamily="2" charset="0"/>
              </a:rPr>
              <a:t> </a:t>
            </a:r>
            <a:r>
              <a:rPr lang="en-IN" sz="3600" dirty="0">
                <a:latin typeface="Sitka Small Semibold" pitchFamily="2" charset="0"/>
              </a:rPr>
              <a:t>:</a:t>
            </a:r>
          </a:p>
          <a:p>
            <a:pPr marL="114300" indent="0">
              <a:buNone/>
            </a:pPr>
            <a:r>
              <a:rPr lang="en-US" sz="1800" dirty="0">
                <a:latin typeface="Calibri" panose="020F0502020204030204" pitchFamily="34" charset="0"/>
                <a:ea typeface="Calibri" panose="020F0502020204030204" pitchFamily="34" charset="0"/>
                <a:cs typeface="Calibri" panose="020F0502020204030204" pitchFamily="34" charset="0"/>
              </a:rPr>
              <a:t>        This plot shows the relationship between "Discount" and "Average Price" (</a:t>
            </a:r>
            <a:r>
              <a:rPr lang="en-US" sz="1800" dirty="0" err="1">
                <a:latin typeface="Calibri" panose="020F0502020204030204" pitchFamily="34" charset="0"/>
                <a:ea typeface="Calibri" panose="020F0502020204030204" pitchFamily="34" charset="0"/>
                <a:cs typeface="Calibri" panose="020F0502020204030204" pitchFamily="34" charset="0"/>
              </a:rPr>
              <a:t>Avg_Price</a:t>
            </a:r>
            <a:r>
              <a:rPr lang="en-US" sz="1800" dirty="0">
                <a:latin typeface="Calibri" panose="020F0502020204030204" pitchFamily="34" charset="0"/>
                <a:ea typeface="Calibri" panose="020F0502020204030204" pitchFamily="34" charset="0"/>
                <a:cs typeface="Calibri" panose="020F0502020204030204" pitchFamily="34" charset="0"/>
              </a:rPr>
              <a:t>) using a scatter plot. Each red dot represents a data point with a specific discount value on the x-axis and its corresponding average price on the y-axis.</a:t>
            </a:r>
            <a:endParaRPr lang="en-IN" sz="1800" dirty="0">
              <a:latin typeface="Sitka Small Semibold" pitchFamily="2" charset="0"/>
            </a:endParaRPr>
          </a:p>
          <a:p>
            <a:r>
              <a:rPr lang="en-US" sz="1800" dirty="0">
                <a:latin typeface="Calibri" panose="020F0502020204030204" pitchFamily="34" charset="0"/>
                <a:ea typeface="Calibri" panose="020F0502020204030204" pitchFamily="34" charset="0"/>
                <a:cs typeface="Calibri" panose="020F0502020204030204" pitchFamily="34" charset="0"/>
              </a:rPr>
              <a:t>The discount values are discrete and fall between approximately 7.5 and 11.5, forming vertical bands of points.</a:t>
            </a:r>
          </a:p>
          <a:p>
            <a:r>
              <a:rPr lang="en-US" sz="1800" dirty="0">
                <a:latin typeface="Calibri" panose="020F0502020204030204" pitchFamily="34" charset="0"/>
                <a:ea typeface="Calibri" panose="020F0502020204030204" pitchFamily="34" charset="0"/>
                <a:cs typeface="Calibri" panose="020F0502020204030204" pitchFamily="34" charset="0"/>
              </a:rPr>
              <a:t>For each discount value, the average price varies widely, ranging from near zero up to over 100,000.</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8C3AFE8-A190-142D-1EF5-EF798A91DB4C}"/>
              </a:ext>
            </a:extLst>
          </p:cNvPr>
          <p:cNvPicPr>
            <a:picLocks noChangeAspect="1"/>
          </p:cNvPicPr>
          <p:nvPr/>
        </p:nvPicPr>
        <p:blipFill>
          <a:blip r:embed="rId2"/>
          <a:stretch>
            <a:fillRect/>
          </a:stretch>
        </p:blipFill>
        <p:spPr>
          <a:xfrm>
            <a:off x="1657560" y="2743201"/>
            <a:ext cx="7083318" cy="3947208"/>
          </a:xfrm>
          <a:prstGeom prst="rect">
            <a:avLst/>
          </a:prstGeom>
        </p:spPr>
      </p:pic>
    </p:spTree>
    <p:extLst>
      <p:ext uri="{BB962C8B-B14F-4D97-AF65-F5344CB8AC3E}">
        <p14:creationId xmlns:p14="http://schemas.microsoft.com/office/powerpoint/2010/main" val="84718127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DFB498-1D64-B66C-58AB-FFDBC3F2EB36}"/>
              </a:ext>
            </a:extLst>
          </p:cNvPr>
          <p:cNvSpPr>
            <a:spLocks noGrp="1"/>
          </p:cNvSpPr>
          <p:nvPr>
            <p:ph type="body" idx="1"/>
          </p:nvPr>
        </p:nvSpPr>
        <p:spPr>
          <a:xfrm>
            <a:off x="838200" y="142568"/>
            <a:ext cx="10515600" cy="2831690"/>
          </a:xfrm>
        </p:spPr>
        <p:txBody>
          <a:bodyPr>
            <a:normAutofit/>
          </a:bodyPr>
          <a:lstStyle/>
          <a:p>
            <a:pPr>
              <a:buFont typeface="Wingdings" panose="05000000000000000000" pitchFamily="2" charset="2"/>
              <a:buChar char="Ø"/>
            </a:pPr>
            <a:r>
              <a:rPr lang="en-IN" sz="2000" dirty="0">
                <a:latin typeface="Sitka Small Semibold" pitchFamily="2" charset="0"/>
              </a:rPr>
              <a:t>Average Price vs </a:t>
            </a:r>
            <a:r>
              <a:rPr lang="en-IN" sz="2000" dirty="0" err="1">
                <a:latin typeface="Sitka Small Semibold" pitchFamily="2" charset="0"/>
              </a:rPr>
              <a:t>Star_Hotel</a:t>
            </a:r>
            <a:r>
              <a:rPr lang="en-IN" sz="2000" dirty="0">
                <a:latin typeface="Sitka Small Semibold" pitchFamily="2" charset="0"/>
              </a:rPr>
              <a:t> :</a:t>
            </a:r>
          </a:p>
          <a:p>
            <a:pPr marL="114300" indent="0">
              <a:buNone/>
            </a:pPr>
            <a:r>
              <a:rPr lang="en-US" sz="1800" dirty="0">
                <a:latin typeface="Calibri" panose="020F0502020204030204" pitchFamily="34" charset="0"/>
                <a:ea typeface="Calibri" panose="020F0502020204030204" pitchFamily="34" charset="0"/>
                <a:cs typeface="Calibri" panose="020F0502020204030204" pitchFamily="34" charset="0"/>
              </a:rPr>
              <a:t>          This box plot visualizes the distribution of average hotel prices across different hotel star ratings. The x-axis represents hotel star ratings from 1 to 5, and the y-axis shows the average price.</a:t>
            </a:r>
          </a:p>
          <a:p>
            <a:r>
              <a:rPr lang="en-US" sz="1800" dirty="0">
                <a:latin typeface="Calibri" panose="020F0502020204030204" pitchFamily="34" charset="0"/>
                <a:ea typeface="Calibri" panose="020F0502020204030204" pitchFamily="34" charset="0"/>
                <a:cs typeface="Calibri" panose="020F0502020204030204" pitchFamily="34" charset="0"/>
              </a:rPr>
              <a:t>As the number of hotel stars increases, the average price also rises, indicating a positive relationship between hotel quality (as measured by stars) and price.</a:t>
            </a:r>
          </a:p>
          <a:p>
            <a:r>
              <a:rPr lang="en-US" sz="1800" dirty="0">
                <a:latin typeface="Calibri" panose="020F0502020204030204" pitchFamily="34" charset="0"/>
                <a:ea typeface="Calibri" panose="020F0502020204030204" pitchFamily="34" charset="0"/>
                <a:cs typeface="Calibri" panose="020F0502020204030204" pitchFamily="34" charset="0"/>
              </a:rPr>
              <a:t>The spread (interquartile range) and median price both increase with higher star ratings, especially from 2-star to 5-star hotels.</a:t>
            </a:r>
          </a:p>
          <a:p>
            <a:r>
              <a:rPr lang="en-US" sz="1800" dirty="0">
                <a:latin typeface="Calibri" panose="020F0502020204030204" pitchFamily="34" charset="0"/>
                <a:ea typeface="Calibri" panose="020F0502020204030204" pitchFamily="34" charset="0"/>
                <a:cs typeface="Calibri" panose="020F0502020204030204" pitchFamily="34" charset="0"/>
              </a:rPr>
              <a:t>The 5-star hotels generally have the highest prices and the biggest spread in pricing.</a:t>
            </a:r>
          </a:p>
          <a:p>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299CAF2-5CAB-F295-01B6-4AC8CAE784F0}"/>
              </a:ext>
            </a:extLst>
          </p:cNvPr>
          <p:cNvPicPr>
            <a:picLocks noChangeAspect="1"/>
          </p:cNvPicPr>
          <p:nvPr/>
        </p:nvPicPr>
        <p:blipFill>
          <a:blip r:embed="rId2"/>
          <a:stretch>
            <a:fillRect/>
          </a:stretch>
        </p:blipFill>
        <p:spPr>
          <a:xfrm>
            <a:off x="1759974" y="2957052"/>
            <a:ext cx="6833420" cy="3696928"/>
          </a:xfrm>
          <a:prstGeom prst="rect">
            <a:avLst/>
          </a:prstGeom>
        </p:spPr>
      </p:pic>
    </p:spTree>
    <p:extLst>
      <p:ext uri="{BB962C8B-B14F-4D97-AF65-F5344CB8AC3E}">
        <p14:creationId xmlns:p14="http://schemas.microsoft.com/office/powerpoint/2010/main" val="401014529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9AF0B-64BF-54D7-3631-A1376379B5BE}"/>
              </a:ext>
            </a:extLst>
          </p:cNvPr>
          <p:cNvSpPr>
            <a:spLocks noGrp="1"/>
          </p:cNvSpPr>
          <p:nvPr>
            <p:ph type="body" idx="1"/>
          </p:nvPr>
        </p:nvSpPr>
        <p:spPr>
          <a:xfrm>
            <a:off x="739877" y="68826"/>
            <a:ext cx="11107994" cy="3028335"/>
          </a:xfrm>
        </p:spPr>
        <p:txBody>
          <a:bodyPr>
            <a:normAutofit/>
          </a:bodyPr>
          <a:lstStyle/>
          <a:p>
            <a:pPr>
              <a:buFont typeface="Wingdings" panose="05000000000000000000" pitchFamily="2" charset="2"/>
              <a:buChar char="Ø"/>
            </a:pPr>
            <a:r>
              <a:rPr lang="en-IN" sz="2000" dirty="0">
                <a:latin typeface="Sitka Small Semibold" pitchFamily="2" charset="0"/>
              </a:rPr>
              <a:t>Top 8 Locations vs Average Price :</a:t>
            </a:r>
          </a:p>
          <a:p>
            <a:pPr marL="114300" indent="0">
              <a:buNone/>
            </a:pP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This bar chart displays the average prices for the top 8 travel locations, with each bar representing a specific location and its typical trip duration in days. The chart also includes error bars, indicating variability or uncertainty in the average price for each location.</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Among top destinations, exotic or international locations (like Maldives and Singapore) are generally more expensive than domestic or shorter trips (like Goa and Manali).</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For budget-sensitive travelers, Goa and Manali offer the least expensive average prices with relatively stable costs. In contrast, those seeking luxury or exclusive experiences should expect higher and more variable prices at destinations like the Maldives.</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18A4272-FF02-F9DD-8155-8CD35EB807B4}"/>
              </a:ext>
            </a:extLst>
          </p:cNvPr>
          <p:cNvPicPr>
            <a:picLocks noChangeAspect="1"/>
          </p:cNvPicPr>
          <p:nvPr/>
        </p:nvPicPr>
        <p:blipFill>
          <a:blip r:embed="rId2"/>
          <a:stretch>
            <a:fillRect/>
          </a:stretch>
        </p:blipFill>
        <p:spPr>
          <a:xfrm>
            <a:off x="1612490" y="2939845"/>
            <a:ext cx="7216877" cy="3849329"/>
          </a:xfrm>
          <a:prstGeom prst="rect">
            <a:avLst/>
          </a:prstGeom>
        </p:spPr>
      </p:pic>
    </p:spTree>
    <p:extLst>
      <p:ext uri="{BB962C8B-B14F-4D97-AF65-F5344CB8AC3E}">
        <p14:creationId xmlns:p14="http://schemas.microsoft.com/office/powerpoint/2010/main" val="21093827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5CB0B2-5247-48B5-D9A8-F8DFE56FAF58}"/>
              </a:ext>
            </a:extLst>
          </p:cNvPr>
          <p:cNvSpPr>
            <a:spLocks noGrp="1"/>
          </p:cNvSpPr>
          <p:nvPr>
            <p:ph type="body" idx="1"/>
          </p:nvPr>
        </p:nvSpPr>
        <p:spPr>
          <a:xfrm>
            <a:off x="838200" y="88491"/>
            <a:ext cx="10515600" cy="2674374"/>
          </a:xfrm>
        </p:spPr>
        <p:txBody>
          <a:bodyPr>
            <a:normAutofit/>
          </a:bodyPr>
          <a:lstStyle/>
          <a:p>
            <a:pPr>
              <a:buFont typeface="Wingdings" panose="05000000000000000000" pitchFamily="2" charset="2"/>
              <a:buChar char="Ø"/>
            </a:pPr>
            <a:r>
              <a:rPr lang="en-IN" sz="2400" dirty="0">
                <a:latin typeface="Sitka Small Semibold" pitchFamily="2" charset="0"/>
              </a:rPr>
              <a:t>Correlation Matrix Heatmap :</a:t>
            </a:r>
          </a:p>
          <a:p>
            <a:pPr marL="114300" indent="0">
              <a:buNone/>
            </a:pPr>
            <a:r>
              <a:rPr lang="en-US" sz="1800" dirty="0">
                <a:latin typeface="Calibri" panose="020F0502020204030204" pitchFamily="34" charset="0"/>
                <a:ea typeface="Calibri" panose="020F0502020204030204" pitchFamily="34" charset="0"/>
                <a:cs typeface="Calibri" panose="020F0502020204030204" pitchFamily="34" charset="0"/>
              </a:rPr>
              <a:t>              This plot is a correlation matrix heatmap that visually summarizes the linear relationships between several numerical variables in the dataset. Correlation values range from -1 to 1, where 1 indicates perfect positive correlation, -1 indicates perfect negative correlation, and values near 0 indicate little or no correlation.</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heatmap shows strong internal correlations among time and price variables in the dataset, but minimal or negative association between discount rates and other features. Hotel star rating is weakly positively correlated with prices, but not related to discounts or duration of stay.</a:t>
            </a:r>
          </a:p>
          <a:p>
            <a:pPr>
              <a:buFont typeface="Arial" panose="020B0604020202020204" pitchFamily="34" charset="0"/>
              <a:buChar char="•"/>
            </a:pPr>
            <a:endParaRPr lang="en-IN" sz="18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Sitka Small Semibold" pitchFamily="2" charset="0"/>
            </a:endParaRPr>
          </a:p>
        </p:txBody>
      </p:sp>
      <p:pic>
        <p:nvPicPr>
          <p:cNvPr id="5" name="Picture 4">
            <a:extLst>
              <a:ext uri="{FF2B5EF4-FFF2-40B4-BE49-F238E27FC236}">
                <a16:creationId xmlns:a16="http://schemas.microsoft.com/office/drawing/2014/main" id="{71EA2F1B-A596-8F9D-6791-FDCEBC1C7EE3}"/>
              </a:ext>
            </a:extLst>
          </p:cNvPr>
          <p:cNvPicPr>
            <a:picLocks noChangeAspect="1"/>
          </p:cNvPicPr>
          <p:nvPr/>
        </p:nvPicPr>
        <p:blipFill>
          <a:blip r:embed="rId2"/>
          <a:stretch>
            <a:fillRect/>
          </a:stretch>
        </p:blipFill>
        <p:spPr>
          <a:xfrm>
            <a:off x="2684207" y="2674375"/>
            <a:ext cx="6243484" cy="3814916"/>
          </a:xfrm>
          <a:prstGeom prst="rect">
            <a:avLst/>
          </a:prstGeom>
        </p:spPr>
      </p:pic>
    </p:spTree>
    <p:extLst>
      <p:ext uri="{BB962C8B-B14F-4D97-AF65-F5344CB8AC3E}">
        <p14:creationId xmlns:p14="http://schemas.microsoft.com/office/powerpoint/2010/main" val="402534086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A20E-DB77-74C1-46FD-CB96AC3D53D8}"/>
              </a:ext>
            </a:extLst>
          </p:cNvPr>
          <p:cNvSpPr>
            <a:spLocks noGrp="1"/>
          </p:cNvSpPr>
          <p:nvPr>
            <p:ph type="title"/>
          </p:nvPr>
        </p:nvSpPr>
        <p:spPr>
          <a:xfrm>
            <a:off x="612058" y="335322"/>
            <a:ext cx="6781800" cy="578771"/>
          </a:xfrm>
        </p:spPr>
        <p:txBody>
          <a:bodyPr>
            <a:normAutofit/>
          </a:bodyPr>
          <a:lstStyle/>
          <a:p>
            <a:r>
              <a:rPr lang="en-IN" sz="2400" dirty="0">
                <a:solidFill>
                  <a:srgbClr val="FF0000"/>
                </a:solidFill>
                <a:latin typeface="Arial Black" panose="020B0A04020102020204" pitchFamily="34" charset="0"/>
              </a:rPr>
              <a:t>BUSINESS QUESTIONS AND INSIGHTS</a:t>
            </a:r>
          </a:p>
        </p:txBody>
      </p:sp>
      <p:sp>
        <p:nvSpPr>
          <p:cNvPr id="3" name="Text Placeholder 2">
            <a:extLst>
              <a:ext uri="{FF2B5EF4-FFF2-40B4-BE49-F238E27FC236}">
                <a16:creationId xmlns:a16="http://schemas.microsoft.com/office/drawing/2014/main" id="{38F45594-0155-A4EB-E789-90148D8F67C8}"/>
              </a:ext>
            </a:extLst>
          </p:cNvPr>
          <p:cNvSpPr>
            <a:spLocks noGrp="1"/>
          </p:cNvSpPr>
          <p:nvPr>
            <p:ph type="body" idx="1"/>
          </p:nvPr>
        </p:nvSpPr>
        <p:spPr>
          <a:xfrm>
            <a:off x="838200" y="1062754"/>
            <a:ext cx="10515600" cy="5190562"/>
          </a:xfrm>
        </p:spPr>
        <p:txBody>
          <a:bodyPr>
            <a:normAutofit/>
          </a:bodyPr>
          <a:lstStyle/>
          <a:p>
            <a:pPr>
              <a:buFont typeface="Wingdings" panose="05000000000000000000" pitchFamily="2" charset="2"/>
              <a:buChar char="Ø"/>
            </a:pPr>
            <a:r>
              <a:rPr lang="en-US" sz="2000" b="1" dirty="0"/>
              <a:t>Q1: Which destinations have the highest number of packages?</a:t>
            </a:r>
          </a:p>
          <a:p>
            <a:pPr marL="114300" indent="0">
              <a:buNone/>
            </a:pPr>
            <a:r>
              <a:rPr lang="en-US" sz="2000" b="1" dirty="0"/>
              <a:t>       Insight:</a:t>
            </a:r>
            <a:r>
              <a:rPr lang="en-US" sz="2000" dirty="0"/>
              <a:t> Popular destinations like </a:t>
            </a:r>
            <a:r>
              <a:rPr lang="en-US" sz="2000" b="1" dirty="0"/>
              <a:t>Maldives, Bali, Dubai</a:t>
            </a:r>
            <a:r>
              <a:rPr lang="en-US" sz="2000" dirty="0"/>
              <a:t> will likely have the most packages.</a:t>
            </a:r>
          </a:p>
          <a:p>
            <a:pPr>
              <a:buFont typeface="Wingdings" panose="05000000000000000000" pitchFamily="2" charset="2"/>
              <a:buChar char="Ø"/>
            </a:pPr>
            <a:r>
              <a:rPr lang="en-US" sz="2000" b="1" dirty="0"/>
              <a:t>Q2: What is the price range distribution of tour packages?</a:t>
            </a:r>
          </a:p>
          <a:p>
            <a:pPr marL="114300" indent="0">
              <a:buNone/>
            </a:pPr>
            <a:r>
              <a:rPr lang="en-US" sz="2000" b="1" dirty="0"/>
              <a:t>       Insight:</a:t>
            </a:r>
            <a:r>
              <a:rPr lang="en-US" sz="2000" dirty="0"/>
              <a:t> Most packages fall under </a:t>
            </a:r>
            <a:r>
              <a:rPr lang="en-US" sz="2000" b="1" dirty="0"/>
              <a:t>budget (₹10k–₹30k)</a:t>
            </a:r>
            <a:r>
              <a:rPr lang="en-US" sz="2000" dirty="0"/>
              <a:t> and </a:t>
            </a:r>
            <a:r>
              <a:rPr lang="en-US" sz="2000" b="1" dirty="0"/>
              <a:t>mid-range (₹30k–₹70k)</a:t>
            </a:r>
            <a:r>
              <a:rPr lang="en-US" sz="2000" dirty="0"/>
              <a:t>.</a:t>
            </a:r>
          </a:p>
          <a:p>
            <a:pPr>
              <a:buFont typeface="Wingdings" panose="05000000000000000000" pitchFamily="2" charset="2"/>
              <a:buChar char="Ø"/>
            </a:pPr>
            <a:r>
              <a:rPr lang="en-US" sz="2000" b="1" dirty="0"/>
              <a:t>Q3: How do discounts vary across destinations?</a:t>
            </a:r>
          </a:p>
          <a:p>
            <a:pPr marL="114300" indent="0">
              <a:buNone/>
            </a:pPr>
            <a:r>
              <a:rPr lang="en-US" sz="2000" b="1" dirty="0"/>
              <a:t>       Insight:</a:t>
            </a:r>
            <a:r>
              <a:rPr lang="en-US" sz="2000" dirty="0"/>
              <a:t> Some destinations (like Maldives, Bali) might have </a:t>
            </a:r>
            <a:r>
              <a:rPr lang="en-US" sz="2000" b="1" dirty="0"/>
              <a:t>higher discounts</a:t>
            </a:r>
            <a:r>
              <a:rPr lang="en-US" sz="2000" dirty="0"/>
              <a:t>, showing </a:t>
            </a:r>
            <a:r>
              <a:rPr lang="en-US" sz="2000" b="1" dirty="0"/>
              <a:t>high competition.</a:t>
            </a:r>
          </a:p>
          <a:p>
            <a:pPr>
              <a:buFont typeface="Wingdings" panose="05000000000000000000" pitchFamily="2" charset="2"/>
              <a:buChar char="Ø"/>
            </a:pPr>
            <a:r>
              <a:rPr lang="en-US" sz="2000" b="1" dirty="0"/>
              <a:t>Q4: Which inclusions are most common in packages?</a:t>
            </a:r>
          </a:p>
          <a:p>
            <a:pPr marL="114300" indent="0">
              <a:buNone/>
            </a:pPr>
            <a:r>
              <a:rPr lang="en-US" sz="2000" b="1" dirty="0"/>
              <a:t>       Insight:</a:t>
            </a:r>
            <a:r>
              <a:rPr lang="en-US" sz="2000" dirty="0"/>
              <a:t> </a:t>
            </a:r>
            <a:r>
              <a:rPr lang="en-US" sz="2000" b="1" dirty="0"/>
              <a:t>Sightseeing + Meals + Transfers</a:t>
            </a:r>
            <a:r>
              <a:rPr lang="en-US" sz="2000" dirty="0"/>
              <a:t> are the most frequent.</a:t>
            </a:r>
          </a:p>
          <a:p>
            <a:pPr>
              <a:buFont typeface="Wingdings" panose="05000000000000000000" pitchFamily="2" charset="2"/>
              <a:buChar char="Ø"/>
            </a:pPr>
            <a:r>
              <a:rPr lang="en-US" sz="2000" b="1" dirty="0"/>
              <a:t>Q5: Which destinations offer the best value (low price + good hotel rating + high discount)?</a:t>
            </a:r>
          </a:p>
          <a:p>
            <a:pPr marL="114300" indent="0">
              <a:buNone/>
            </a:pPr>
            <a:r>
              <a:rPr lang="en-US" sz="2000" b="1" dirty="0"/>
              <a:t>       Insight:</a:t>
            </a:r>
            <a:r>
              <a:rPr lang="en-US" sz="2000" dirty="0"/>
              <a:t> Certain mid-range destinations (e.g., Pattaya, Bali) may give </a:t>
            </a:r>
            <a:r>
              <a:rPr lang="en-US" sz="2000" b="1" dirty="0"/>
              <a:t>4-star hotels at budget prices</a:t>
            </a:r>
            <a:r>
              <a:rPr lang="en-US" sz="2000" dirty="0"/>
              <a:t> with discounts.</a:t>
            </a:r>
          </a:p>
          <a:p>
            <a:endParaRPr lang="en-US" sz="2000" dirty="0"/>
          </a:p>
          <a:p>
            <a:endParaRPr lang="en-US" sz="2000" dirty="0"/>
          </a:p>
          <a:p>
            <a:endParaRPr lang="en-US" sz="2000" dirty="0"/>
          </a:p>
          <a:p>
            <a:endParaRPr lang="en-US" sz="2000" dirty="0"/>
          </a:p>
          <a:p>
            <a:endParaRPr lang="en-IN" sz="2000" dirty="0"/>
          </a:p>
        </p:txBody>
      </p:sp>
      <p:pic>
        <p:nvPicPr>
          <p:cNvPr id="4" name="Picture 3">
            <a:extLst>
              <a:ext uri="{FF2B5EF4-FFF2-40B4-BE49-F238E27FC236}">
                <a16:creationId xmlns:a16="http://schemas.microsoft.com/office/drawing/2014/main" id="{7655F60D-DE0A-69CF-382A-83993767DB00}"/>
              </a:ext>
            </a:extLst>
          </p:cNvPr>
          <p:cNvPicPr>
            <a:picLocks noChangeAspect="1"/>
          </p:cNvPicPr>
          <p:nvPr/>
        </p:nvPicPr>
        <p:blipFill>
          <a:blip r:embed="rId2"/>
          <a:stretch>
            <a:fillRect/>
          </a:stretch>
        </p:blipFill>
        <p:spPr>
          <a:xfrm>
            <a:off x="8657918" y="147331"/>
            <a:ext cx="2344379" cy="12291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833636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6EB0D-DF2F-83C1-C746-CE205EDBD906}"/>
              </a:ext>
            </a:extLst>
          </p:cNvPr>
          <p:cNvSpPr>
            <a:spLocks noGrp="1"/>
          </p:cNvSpPr>
          <p:nvPr>
            <p:ph type="body" idx="1"/>
          </p:nvPr>
        </p:nvSpPr>
        <p:spPr>
          <a:xfrm>
            <a:off x="1199535" y="902110"/>
            <a:ext cx="10515600" cy="5053780"/>
          </a:xfrm>
        </p:spPr>
        <p:txBody>
          <a:bodyPr>
            <a:normAutofit fontScale="92500" lnSpcReduction="20000"/>
          </a:bodyPr>
          <a:lstStyle/>
          <a:p>
            <a:pPr>
              <a:buFont typeface="Wingdings" panose="05000000000000000000" pitchFamily="2" charset="2"/>
              <a:buChar char="Ø"/>
            </a:pPr>
            <a:r>
              <a:rPr lang="en-US" sz="1800" dirty="0">
                <a:latin typeface="Sitka Small Semibold" pitchFamily="2" charset="0"/>
              </a:rPr>
              <a:t>Pricing Structure </a:t>
            </a:r>
            <a:r>
              <a:rPr lang="en-US" sz="1800" dirty="0"/>
              <a:t>:</a:t>
            </a:r>
          </a:p>
          <a:p>
            <a:r>
              <a:rPr lang="en-US" sz="1800" dirty="0"/>
              <a:t>Packages have a wide range in prices (from ~7,999 to over 150,000).</a:t>
            </a:r>
          </a:p>
          <a:p>
            <a:r>
              <a:rPr lang="en-US" sz="1800" dirty="0"/>
              <a:t>The average price (</a:t>
            </a:r>
            <a:r>
              <a:rPr lang="en-US" sz="1800" dirty="0" err="1"/>
              <a:t>Avg_Price</a:t>
            </a:r>
            <a:r>
              <a:rPr lang="en-US" sz="1800" dirty="0"/>
              <a:t>) is strongly influenced by </a:t>
            </a:r>
            <a:r>
              <a:rPr lang="en-US" sz="1800" dirty="0" err="1"/>
              <a:t>Price_Min</a:t>
            </a:r>
            <a:r>
              <a:rPr lang="en-US" sz="1800" dirty="0"/>
              <a:t> and </a:t>
            </a:r>
            <a:r>
              <a:rPr lang="en-US" sz="1800" dirty="0" err="1"/>
              <a:t>Price_Max</a:t>
            </a:r>
            <a:r>
              <a:rPr lang="en-US" sz="1800" dirty="0"/>
              <a:t>, as expected.</a:t>
            </a:r>
          </a:p>
          <a:p>
            <a:pPr>
              <a:buFont typeface="Wingdings" panose="05000000000000000000" pitchFamily="2" charset="2"/>
              <a:buChar char="Ø"/>
            </a:pPr>
            <a:r>
              <a:rPr lang="en-US" sz="1800" dirty="0">
                <a:latin typeface="Sitka Small Semibold" pitchFamily="2" charset="0"/>
              </a:rPr>
              <a:t>Discount Trends </a:t>
            </a:r>
            <a:r>
              <a:rPr lang="en-US" sz="1800" dirty="0"/>
              <a:t>:</a:t>
            </a:r>
          </a:p>
          <a:p>
            <a:pPr>
              <a:buFont typeface="Arial" panose="020B0604020202020204" pitchFamily="34" charset="0"/>
              <a:buChar char="•"/>
            </a:pPr>
            <a:r>
              <a:rPr lang="en-US" sz="1800" dirty="0"/>
              <a:t>Discounts vary significantly (from ~5% to 34%).</a:t>
            </a:r>
          </a:p>
          <a:p>
            <a:pPr>
              <a:buFont typeface="Arial" panose="020B0604020202020204" pitchFamily="34" charset="0"/>
              <a:buChar char="•"/>
            </a:pPr>
            <a:r>
              <a:rPr lang="en-US" sz="1800" dirty="0"/>
              <a:t>Higher discounts are often found in mid-range packages rather than luxury ones.</a:t>
            </a:r>
          </a:p>
          <a:p>
            <a:pPr>
              <a:buFont typeface="Wingdings" panose="05000000000000000000" pitchFamily="2" charset="2"/>
              <a:buChar char="Ø"/>
            </a:pPr>
            <a:r>
              <a:rPr lang="en-US" sz="1800" dirty="0">
                <a:latin typeface="Sitka Small Semibold" pitchFamily="2" charset="0"/>
              </a:rPr>
              <a:t>Duration of Packages </a:t>
            </a:r>
            <a:r>
              <a:rPr lang="en-US" sz="1800" dirty="0"/>
              <a:t>:</a:t>
            </a:r>
          </a:p>
          <a:p>
            <a:pPr>
              <a:buFont typeface="Arial" panose="020B0604020202020204" pitchFamily="34" charset="0"/>
              <a:buChar char="•"/>
            </a:pPr>
            <a:r>
              <a:rPr lang="en-US" sz="1800" dirty="0"/>
              <a:t>Most packages range between 3–7 days.</a:t>
            </a:r>
          </a:p>
          <a:p>
            <a:pPr>
              <a:buFont typeface="Arial" panose="020B0604020202020204" pitchFamily="34" charset="0"/>
              <a:buChar char="•"/>
            </a:pPr>
            <a:r>
              <a:rPr lang="en-US" sz="1800" dirty="0"/>
              <a:t>Longer packages (10–13 days) are premium-priced (New Zealand, Cambodia-Vietnam, etc.).</a:t>
            </a:r>
          </a:p>
          <a:p>
            <a:pPr>
              <a:buFont typeface="Wingdings" panose="05000000000000000000" pitchFamily="2" charset="2"/>
              <a:buChar char="Ø"/>
            </a:pPr>
            <a:r>
              <a:rPr lang="en-US" sz="1800" dirty="0">
                <a:latin typeface="Sitka Small Semibold" pitchFamily="2" charset="0"/>
              </a:rPr>
              <a:t>Hotel </a:t>
            </a:r>
            <a:r>
              <a:rPr lang="en-US" sz="1800" dirty="0" err="1">
                <a:latin typeface="Sitka Small Semibold" pitchFamily="2" charset="0"/>
              </a:rPr>
              <a:t>StarsPackages</a:t>
            </a:r>
            <a:r>
              <a:rPr lang="en-US" sz="1800" dirty="0">
                <a:latin typeface="Sitka Small Semibold" pitchFamily="2" charset="0"/>
              </a:rPr>
              <a:t> </a:t>
            </a:r>
            <a:r>
              <a:rPr lang="en-US" sz="1800" dirty="0"/>
              <a:t>:</a:t>
            </a:r>
          </a:p>
          <a:p>
            <a:pPr>
              <a:buFont typeface="Arial" panose="020B0604020202020204" pitchFamily="34" charset="0"/>
              <a:buChar char="•"/>
            </a:pPr>
            <a:r>
              <a:rPr lang="en-US" sz="1800" dirty="0"/>
              <a:t> cover a variety of accommodations, from 2-star to 5-star hotels.</a:t>
            </a:r>
          </a:p>
          <a:p>
            <a:r>
              <a:rPr lang="en-US" sz="1800" dirty="0"/>
              <a:t>Higher star ratings are generally correlated with higher prices.</a:t>
            </a:r>
          </a:p>
          <a:p>
            <a:pPr>
              <a:buFont typeface="Wingdings" panose="05000000000000000000" pitchFamily="2" charset="2"/>
              <a:buChar char="Ø"/>
            </a:pPr>
            <a:r>
              <a:rPr lang="en-US" sz="1800" dirty="0">
                <a:latin typeface="Sitka Small Semibold" pitchFamily="2" charset="0"/>
              </a:rPr>
              <a:t>Included Services </a:t>
            </a:r>
            <a:r>
              <a:rPr lang="en-US" sz="1800" dirty="0"/>
              <a:t>:</a:t>
            </a:r>
          </a:p>
          <a:p>
            <a:pPr>
              <a:buFont typeface="Arial" panose="020B0604020202020204" pitchFamily="34" charset="0"/>
              <a:buChar char="•"/>
            </a:pPr>
            <a:r>
              <a:rPr lang="en-US" sz="1800" dirty="0"/>
              <a:t>Almost all packages highlight Sightseeing plus additional features (meals, transfers, adventure activities).</a:t>
            </a:r>
          </a:p>
          <a:p>
            <a:pPr>
              <a:buFont typeface="Arial" panose="020B0604020202020204" pitchFamily="34" charset="0"/>
              <a:buChar char="•"/>
            </a:pPr>
            <a:r>
              <a:rPr lang="en-US" sz="1800" dirty="0"/>
              <a:t>This indicates sightseeing is a baseline offering, with extras creating differentiation.</a:t>
            </a:r>
            <a:endParaRPr lang="en-IN" sz="1800" dirty="0"/>
          </a:p>
        </p:txBody>
      </p:sp>
      <p:pic>
        <p:nvPicPr>
          <p:cNvPr id="5" name="Picture 4">
            <a:extLst>
              <a:ext uri="{FF2B5EF4-FFF2-40B4-BE49-F238E27FC236}">
                <a16:creationId xmlns:a16="http://schemas.microsoft.com/office/drawing/2014/main" id="{CD378990-E393-1C18-4CEF-D79FA879E01F}"/>
              </a:ext>
            </a:extLst>
          </p:cNvPr>
          <p:cNvPicPr>
            <a:picLocks noChangeAspect="1"/>
          </p:cNvPicPr>
          <p:nvPr/>
        </p:nvPicPr>
        <p:blipFill>
          <a:blip r:embed="rId2"/>
          <a:srcRect t="29401" b="26427"/>
          <a:stretch>
            <a:fillRect/>
          </a:stretch>
        </p:blipFill>
        <p:spPr>
          <a:xfrm>
            <a:off x="1091381" y="176983"/>
            <a:ext cx="3991897" cy="575186"/>
          </a:xfrm>
          <a:prstGeom prst="rect">
            <a:avLst/>
          </a:prstGeom>
        </p:spPr>
      </p:pic>
    </p:spTree>
    <p:extLst>
      <p:ext uri="{BB962C8B-B14F-4D97-AF65-F5344CB8AC3E}">
        <p14:creationId xmlns:p14="http://schemas.microsoft.com/office/powerpoint/2010/main" val="239738916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8FDDCF-1AA2-EC73-CE6A-B5448B946BC6}"/>
              </a:ext>
            </a:extLst>
          </p:cNvPr>
          <p:cNvSpPr>
            <a:spLocks noGrp="1"/>
          </p:cNvSpPr>
          <p:nvPr>
            <p:ph type="body" idx="1"/>
          </p:nvPr>
        </p:nvSpPr>
        <p:spPr>
          <a:xfrm>
            <a:off x="914400" y="1253766"/>
            <a:ext cx="11277600" cy="5046253"/>
          </a:xfrm>
        </p:spPr>
        <p:txBody>
          <a:bodyPr>
            <a:normAutofit/>
          </a:bodyPr>
          <a:lstStyle/>
          <a:p>
            <a:pPr marL="114300" indent="0">
              <a:buNone/>
            </a:pPr>
            <a:r>
              <a:rPr lang="en-IN" sz="2400" dirty="0">
                <a:latin typeface="Calibri" panose="020F0502020204030204" pitchFamily="34" charset="0"/>
                <a:ea typeface="Calibri" panose="020F0502020204030204" pitchFamily="34" charset="0"/>
                <a:cs typeface="Calibri" panose="020F0502020204030204" pitchFamily="34" charset="0"/>
              </a:rPr>
              <a:t>        -  I am Maneesh Kumar , a recent graduate with a degree in “Master of Computer Applications” from KV Subba Reddy Institute Of Technology at Kurnool. </a:t>
            </a:r>
          </a:p>
          <a:p>
            <a:pPr marL="11430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114300" indent="0">
              <a:buNone/>
            </a:pPr>
            <a:r>
              <a:rPr lang="en-IN" sz="2000" dirty="0">
                <a:solidFill>
                  <a:srgbClr val="FF0000"/>
                </a:solidFill>
                <a:latin typeface="Arial Black" panose="020B0A04020102020204" pitchFamily="34" charset="0"/>
                <a:ea typeface="Calibri" panose="020F0502020204030204" pitchFamily="34" charset="0"/>
                <a:cs typeface="Calibri" panose="020F0502020204030204" pitchFamily="34" charset="0"/>
              </a:rPr>
              <a:t>Why Data Analyst ?</a:t>
            </a:r>
          </a:p>
          <a:p>
            <a:pPr marL="114300" indent="0">
              <a:buNone/>
            </a:pPr>
            <a:r>
              <a:rPr lang="en-US" sz="2400" dirty="0">
                <a:latin typeface="Calibri" panose="020F0502020204030204" pitchFamily="34" charset="0"/>
                <a:ea typeface="Calibri" panose="020F0502020204030204" pitchFamily="34" charset="0"/>
                <a:cs typeface="Calibri" panose="020F0502020204030204" pitchFamily="34" charset="0"/>
              </a:rPr>
              <a:t>         "I'm passionate about working with data because I enjoy problem-solving and finding patterns. My interest in analysis and uncovering insights inspired me to build a career in Data Analyst.“</a:t>
            </a:r>
          </a:p>
          <a:p>
            <a:pPr marL="11430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114300" indent="0">
              <a:buNone/>
            </a:pP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LinkedIn</a:t>
            </a:r>
            <a:r>
              <a:rPr lang="en-US" sz="2400" dirty="0">
                <a:latin typeface="Calibri" panose="020F0502020204030204" pitchFamily="34" charset="0"/>
                <a:ea typeface="Calibri" panose="020F0502020204030204" pitchFamily="34" charset="0"/>
                <a:cs typeface="Calibri" panose="020F0502020204030204" pitchFamily="34" charset="0"/>
              </a:rPr>
              <a:t> : </a:t>
            </a:r>
            <a:r>
              <a:rPr lang="en-US" sz="2400" dirty="0">
                <a:latin typeface="Calibri" panose="020F0502020204030204" pitchFamily="34" charset="0"/>
                <a:ea typeface="Calibri" panose="020F0502020204030204" pitchFamily="34" charset="0"/>
                <a:cs typeface="Calibri" panose="020F0502020204030204" pitchFamily="34" charset="0"/>
                <a:hlinkClick r:id="rId2"/>
              </a:rPr>
              <a:t>https://www.linkedin.com/in/maneesh-kumar-somireddypalli/</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14300" indent="0">
              <a:buNone/>
            </a:pP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GitHub</a:t>
            </a:r>
            <a:r>
              <a:rPr lang="en-US" sz="2400" dirty="0">
                <a:latin typeface="Calibri" panose="020F0502020204030204" pitchFamily="34" charset="0"/>
                <a:ea typeface="Calibri" panose="020F0502020204030204" pitchFamily="34" charset="0"/>
                <a:cs typeface="Calibri" panose="020F0502020204030204" pitchFamily="34" charset="0"/>
              </a:rPr>
              <a:t> : </a:t>
            </a:r>
            <a:r>
              <a:rPr lang="en-US" sz="2400" dirty="0">
                <a:latin typeface="Calibri" panose="020F0502020204030204" pitchFamily="34" charset="0"/>
                <a:ea typeface="Calibri" panose="020F0502020204030204" pitchFamily="34" charset="0"/>
                <a:cs typeface="Calibri" panose="020F0502020204030204" pitchFamily="34" charset="0"/>
                <a:hlinkClick r:id="rId3"/>
              </a:rPr>
              <a:t>https://github.com/Maneesh-1121</a:t>
            </a:r>
            <a:endParaRPr lang="en-US" sz="2400" dirty="0">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582F7A5-023F-2C39-814B-277C9E101B1C}"/>
              </a:ext>
            </a:extLst>
          </p:cNvPr>
          <p:cNvPicPr>
            <a:picLocks noChangeAspect="1"/>
          </p:cNvPicPr>
          <p:nvPr/>
        </p:nvPicPr>
        <p:blipFill>
          <a:blip r:embed="rId4"/>
          <a:stretch>
            <a:fillRect/>
          </a:stretch>
        </p:blipFill>
        <p:spPr>
          <a:xfrm>
            <a:off x="726665" y="196032"/>
            <a:ext cx="2739329" cy="881216"/>
          </a:xfrm>
          <a:prstGeom prst="rect">
            <a:avLst/>
          </a:prstGeom>
        </p:spPr>
      </p:pic>
    </p:spTree>
    <p:extLst>
      <p:ext uri="{BB962C8B-B14F-4D97-AF65-F5344CB8AC3E}">
        <p14:creationId xmlns:p14="http://schemas.microsoft.com/office/powerpoint/2010/main" val="3638811703"/>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95A052-447F-C53B-5E04-2271733C1561}"/>
              </a:ext>
            </a:extLst>
          </p:cNvPr>
          <p:cNvSpPr>
            <a:spLocks noGrp="1"/>
          </p:cNvSpPr>
          <p:nvPr>
            <p:ph type="body" idx="1"/>
          </p:nvPr>
        </p:nvSpPr>
        <p:spPr>
          <a:xfrm>
            <a:off x="1221657" y="1120877"/>
            <a:ext cx="9967453" cy="5122605"/>
          </a:xfrm>
        </p:spPr>
        <p:txBody>
          <a:bodyPr>
            <a:normAutofit/>
          </a:bodyPr>
          <a:lstStyle/>
          <a:p>
            <a:pPr marL="285750" indent="-285750" eaLnBrk="0" fontAlgn="base" hangingPunct="0">
              <a:lnSpc>
                <a:spcPct val="100000"/>
              </a:lnSpc>
              <a:spcBef>
                <a:spcPct val="0"/>
              </a:spcBef>
              <a:spcAft>
                <a:spcPct val="0"/>
              </a:spcAft>
              <a:buClrTx/>
              <a:buSzTx/>
              <a:buFont typeface="Wingdings" panose="05000000000000000000" pitchFamily="2" charset="2"/>
              <a:buChar char="Ø"/>
            </a:pP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Pricing Strategy :</a:t>
            </a:r>
          </a:p>
          <a:p>
            <a:pPr marL="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Highlight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value-for-money mid-range packages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(₹15,000–₹40,000), as they strike     a balance between affordability and inclusions.</a:t>
            </a:r>
          </a:p>
          <a:p>
            <a:pPr lvl="0" indent="-4572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For premium packages (&gt;₹1 lakh), emphasize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luxury positioning and exclusive experiences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285750" lvl="0" indent="-285750" eaLnBrk="0" fontAlgn="base" hangingPunct="0">
              <a:lnSpc>
                <a:spcPct val="100000"/>
              </a:lnSpc>
              <a:spcBef>
                <a:spcPct val="0"/>
              </a:spcBef>
              <a:spcAft>
                <a:spcPct val="0"/>
              </a:spcAft>
              <a:buClrTx/>
              <a:buSzTx/>
              <a:buFont typeface="Wingdings" panose="05000000000000000000" pitchFamily="2" charset="2"/>
              <a:buChar char="Ø"/>
            </a:pP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Discount Optimization :</a:t>
            </a:r>
            <a:endPar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0" indent="-4572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Instead of flat discounts, offer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tiered discounts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(e.g., early bird, festive offers) to drive conversions  while protecting margins.</a:t>
            </a:r>
          </a:p>
          <a:p>
            <a:pPr marL="285750" lvl="0" indent="-285750" eaLnBrk="0" fontAlgn="base" hangingPunct="0">
              <a:lnSpc>
                <a:spcPct val="100000"/>
              </a:lnSpc>
              <a:spcBef>
                <a:spcPct val="0"/>
              </a:spcBef>
              <a:spcAft>
                <a:spcPct val="0"/>
              </a:spcAft>
              <a:buClrTx/>
              <a:buSzTx/>
              <a:buFont typeface="Wingdings" panose="05000000000000000000" pitchFamily="2" charset="2"/>
              <a:buChar char="Ø"/>
            </a:pP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Product Segmentation :</a:t>
            </a:r>
            <a:endPar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lvl="0" indent="-4572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Market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short-duration packages (3–5 days)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to working professionals and couples.</a:t>
            </a:r>
          </a:p>
          <a:p>
            <a:pPr lvl="0" indent="-4572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Promote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long-duration packages (10+ days)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to families and international travelers.</a:t>
            </a:r>
          </a:p>
          <a:p>
            <a:pPr marL="285750" indent="-285750" eaLnBrk="0" fontAlgn="base" hangingPunct="0">
              <a:lnSpc>
                <a:spcPct val="100000"/>
              </a:lnSpc>
              <a:spcBef>
                <a:spcPct val="0"/>
              </a:spcBef>
              <a:spcAft>
                <a:spcPct val="0"/>
              </a:spcAft>
              <a:buClrTx/>
              <a:buSzTx/>
              <a:buFont typeface="Wingdings" panose="05000000000000000000" pitchFamily="2" charset="2"/>
              <a:buChar char="Ø"/>
            </a:pP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 Marketing Communication:</a:t>
            </a:r>
          </a:p>
          <a:p>
            <a:pPr marL="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Since sightseeing is common, focus on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unique differentiators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adventure activities, cultural experiences, or family-friendly options.</a:t>
            </a:r>
          </a:p>
          <a:p>
            <a:pPr marL="342900" lvl="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Highlight </a:t>
            </a:r>
            <a:r>
              <a:rPr lang="en-US" alt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“all-inclusive packages”</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to reduce customer decision friction.</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61665BE-AB56-A15C-C544-6C6AD7A45EDA}"/>
              </a:ext>
            </a:extLst>
          </p:cNvPr>
          <p:cNvPicPr>
            <a:picLocks noChangeAspect="1"/>
          </p:cNvPicPr>
          <p:nvPr/>
        </p:nvPicPr>
        <p:blipFill>
          <a:blip r:embed="rId2"/>
          <a:srcRect t="19212" b="31033"/>
          <a:stretch>
            <a:fillRect/>
          </a:stretch>
        </p:blipFill>
        <p:spPr>
          <a:xfrm>
            <a:off x="339211" y="108155"/>
            <a:ext cx="4852221" cy="845574"/>
          </a:xfrm>
          <a:prstGeom prst="rect">
            <a:avLst/>
          </a:prstGeom>
        </p:spPr>
      </p:pic>
    </p:spTree>
    <p:extLst>
      <p:ext uri="{BB962C8B-B14F-4D97-AF65-F5344CB8AC3E}">
        <p14:creationId xmlns:p14="http://schemas.microsoft.com/office/powerpoint/2010/main" val="370547343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D7F03C-1F81-BDB0-D013-87CC56DA071B}"/>
              </a:ext>
            </a:extLst>
          </p:cNvPr>
          <p:cNvSpPr>
            <a:spLocks noGrp="1"/>
          </p:cNvSpPr>
          <p:nvPr>
            <p:ph type="body" idx="1"/>
          </p:nvPr>
        </p:nvSpPr>
        <p:spPr>
          <a:xfrm>
            <a:off x="1333500" y="1253331"/>
            <a:ext cx="9839632" cy="4351338"/>
          </a:xfrm>
        </p:spPr>
        <p:txBody>
          <a:bodyPr>
            <a:normAutofit/>
          </a:bodyPr>
          <a:lstStyle/>
          <a:p>
            <a:pPr>
              <a:buFont typeface="Wingdings" panose="05000000000000000000" pitchFamily="2" charset="2"/>
              <a:buChar char="Ø"/>
            </a:pPr>
            <a:r>
              <a:rPr lang="en-IN" sz="2400" dirty="0"/>
              <a:t>Handling pagination and </a:t>
            </a:r>
            <a:r>
              <a:rPr lang="en-US" sz="2400" dirty="0"/>
              <a:t>dynamic content loading (JavaScript), and inconsistent HTML structures, which lead to parsing and extraction failures.</a:t>
            </a:r>
          </a:p>
          <a:p>
            <a:pPr>
              <a:buFont typeface="Wingdings" panose="05000000000000000000" pitchFamily="2" charset="2"/>
              <a:buChar char="Ø"/>
            </a:pPr>
            <a:r>
              <a:rPr lang="en-US" sz="2400" dirty="0"/>
              <a:t>Extracted data suffers from incomplete, inconsistence format, missing, data type conversions, and normalization.</a:t>
            </a:r>
          </a:p>
          <a:p>
            <a:pPr>
              <a:buFont typeface="Wingdings" panose="05000000000000000000" pitchFamily="2" charset="2"/>
              <a:buChar char="Ø"/>
            </a:pPr>
            <a:r>
              <a:rPr lang="en-US" sz="2400" dirty="0"/>
              <a:t>Outlier handling in </a:t>
            </a:r>
            <a:r>
              <a:rPr lang="en-US" sz="2400" dirty="0" err="1"/>
              <a:t>price,discount</a:t>
            </a:r>
            <a:r>
              <a:rPr lang="en-US" sz="2400" dirty="0"/>
              <a:t>, and durations datasets was complex because bad or fake package listings can skew analysis.</a:t>
            </a:r>
          </a:p>
          <a:p>
            <a:pPr>
              <a:buFont typeface="Wingdings" panose="05000000000000000000" pitchFamily="2" charset="2"/>
              <a:buChar char="Ø"/>
            </a:pPr>
            <a:r>
              <a:rPr lang="en-US" sz="2400" dirty="0"/>
              <a:t>Selecting the right plot types to represent insights.</a:t>
            </a:r>
          </a:p>
          <a:p>
            <a:endParaRPr lang="en-US" sz="2400" dirty="0"/>
          </a:p>
          <a:p>
            <a:endParaRPr lang="en-IN" sz="2400" dirty="0"/>
          </a:p>
          <a:p>
            <a:endParaRPr lang="en-IN" sz="2400" dirty="0"/>
          </a:p>
        </p:txBody>
      </p:sp>
      <p:pic>
        <p:nvPicPr>
          <p:cNvPr id="7" name="Picture 6">
            <a:extLst>
              <a:ext uri="{FF2B5EF4-FFF2-40B4-BE49-F238E27FC236}">
                <a16:creationId xmlns:a16="http://schemas.microsoft.com/office/drawing/2014/main" id="{022B1F37-CD7A-FC72-D039-45CDD11CA7C3}"/>
              </a:ext>
            </a:extLst>
          </p:cNvPr>
          <p:cNvPicPr>
            <a:picLocks noChangeAspect="1"/>
          </p:cNvPicPr>
          <p:nvPr/>
        </p:nvPicPr>
        <p:blipFill>
          <a:blip r:embed="rId2"/>
          <a:srcRect l="3629" t="8648" r="47016" b="82024"/>
          <a:stretch>
            <a:fillRect/>
          </a:stretch>
        </p:blipFill>
        <p:spPr>
          <a:xfrm>
            <a:off x="629265" y="422788"/>
            <a:ext cx="5647044" cy="599768"/>
          </a:xfrm>
          <a:prstGeom prst="rect">
            <a:avLst/>
          </a:prstGeom>
        </p:spPr>
      </p:pic>
    </p:spTree>
    <p:extLst>
      <p:ext uri="{BB962C8B-B14F-4D97-AF65-F5344CB8AC3E}">
        <p14:creationId xmlns:p14="http://schemas.microsoft.com/office/powerpoint/2010/main" val="422957023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77169-0AAC-F60D-5E5C-05B9B72DF0EF}"/>
              </a:ext>
            </a:extLst>
          </p:cNvPr>
          <p:cNvPicPr>
            <a:picLocks noChangeAspect="1"/>
          </p:cNvPicPr>
          <p:nvPr/>
        </p:nvPicPr>
        <p:blipFill>
          <a:blip r:embed="rId2">
            <a:alphaModFix/>
          </a:blip>
          <a:stretch>
            <a:fillRect/>
          </a:stretch>
        </p:blipFill>
        <p:spPr>
          <a:xfrm>
            <a:off x="1669993" y="835741"/>
            <a:ext cx="8734031" cy="4817807"/>
          </a:xfrm>
          <a:prstGeom prst="rect">
            <a:avLst/>
          </a:prstGeom>
        </p:spPr>
      </p:pic>
    </p:spTree>
    <p:extLst>
      <p:ext uri="{BB962C8B-B14F-4D97-AF65-F5344CB8AC3E}">
        <p14:creationId xmlns:p14="http://schemas.microsoft.com/office/powerpoint/2010/main" val="151110141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278811-EF9F-3DE5-86FE-8E0B21678EFE}"/>
              </a:ext>
            </a:extLst>
          </p:cNvPr>
          <p:cNvSpPr>
            <a:spLocks noGrp="1"/>
          </p:cNvSpPr>
          <p:nvPr>
            <p:ph type="body" idx="1"/>
          </p:nvPr>
        </p:nvSpPr>
        <p:spPr>
          <a:xfrm>
            <a:off x="1552350" y="1171345"/>
            <a:ext cx="5877560" cy="5298282"/>
          </a:xfrm>
        </p:spPr>
        <p:txBody>
          <a:bodyPr>
            <a:noAutofit/>
          </a:bodyPr>
          <a:lstStyle/>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Problem Statement </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Objectives of the Project</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Web Scraping Details</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Summary of the Dataset</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Data Cleaning Steps</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Univariate &amp; Bivariate  Analysis</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Business Questions and Insights</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Conclusion </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Recommended</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Challenges Faced</a:t>
            </a:r>
          </a:p>
          <a:p>
            <a:pPr>
              <a:buFont typeface="Wingdings" panose="05000000000000000000" pitchFamily="2" charset="2"/>
              <a:buChar char="Ø"/>
            </a:pPr>
            <a:r>
              <a:rPr lang="en-IN" sz="2000" dirty="0">
                <a:latin typeface="Arial Rounded MT Bold" panose="020F0704030504030204" pitchFamily="34" charset="0"/>
                <a:ea typeface="Calibri" panose="020F0502020204030204" pitchFamily="34" charset="0"/>
                <a:cs typeface="Calibri" panose="020F0502020204030204" pitchFamily="34" charset="0"/>
              </a:rPr>
              <a:t>Q&amp;A </a:t>
            </a:r>
          </a:p>
        </p:txBody>
      </p:sp>
      <p:pic>
        <p:nvPicPr>
          <p:cNvPr id="4" name="Picture 3">
            <a:extLst>
              <a:ext uri="{FF2B5EF4-FFF2-40B4-BE49-F238E27FC236}">
                <a16:creationId xmlns:a16="http://schemas.microsoft.com/office/drawing/2014/main" id="{FAF071E0-4E7B-C9E2-FDCE-CE420773F05C}"/>
              </a:ext>
            </a:extLst>
          </p:cNvPr>
          <p:cNvPicPr>
            <a:picLocks noChangeAspect="1"/>
          </p:cNvPicPr>
          <p:nvPr/>
        </p:nvPicPr>
        <p:blipFill>
          <a:blip r:embed="rId3"/>
          <a:srcRect l="12097" t="6308" r="48387" b="79929"/>
          <a:stretch>
            <a:fillRect/>
          </a:stretch>
        </p:blipFill>
        <p:spPr>
          <a:xfrm>
            <a:off x="419510" y="148788"/>
            <a:ext cx="4635501" cy="908181"/>
          </a:xfrm>
          <a:prstGeom prst="rect">
            <a:avLst/>
          </a:prstGeom>
        </p:spPr>
      </p:pic>
    </p:spTree>
    <p:extLst>
      <p:ext uri="{BB962C8B-B14F-4D97-AF65-F5344CB8AC3E}">
        <p14:creationId xmlns:p14="http://schemas.microsoft.com/office/powerpoint/2010/main" val="121895189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F23367-620F-8467-F90D-9B31FB25F583}"/>
              </a:ext>
            </a:extLst>
          </p:cNvPr>
          <p:cNvSpPr>
            <a:spLocks noGrp="1"/>
          </p:cNvSpPr>
          <p:nvPr>
            <p:ph type="body" idx="1"/>
          </p:nvPr>
        </p:nvSpPr>
        <p:spPr>
          <a:xfrm>
            <a:off x="1005350" y="1459380"/>
            <a:ext cx="10744200" cy="4599455"/>
          </a:xfrm>
        </p:spPr>
        <p:txBody>
          <a:bodyPr>
            <a:normAutofit/>
          </a:bodyPr>
          <a:lstStyle/>
          <a:p>
            <a:pPr marL="114300" indent="0">
              <a:buNone/>
            </a:pPr>
            <a:r>
              <a:rPr lang="en-US" sz="2400" dirty="0">
                <a:latin typeface="Segoe UI Semibold" panose="020B0702040204020203" pitchFamily="34" charset="0"/>
                <a:cs typeface="Segoe UI Semibold" panose="020B0702040204020203" pitchFamily="34" charset="0"/>
              </a:rPr>
              <a:t>Travelers often struggle to compare and select the best travel packages due to scattered information across multiple platforms. The dataset contains detailed attributes of 970 travel packages, including </a:t>
            </a:r>
            <a:r>
              <a:rPr lang="en-US" sz="2400" b="1" dirty="0">
                <a:latin typeface="Segoe UI Semibold" panose="020B0702040204020203" pitchFamily="34" charset="0"/>
                <a:cs typeface="Segoe UI Semibold" panose="020B0702040204020203" pitchFamily="34" charset="0"/>
              </a:rPr>
              <a:t>destination, duration (days/nights), price range, average price, discounts, hotel star ratings, and inclusions</a:t>
            </a:r>
            <a:r>
              <a:rPr lang="en-US" sz="2400" dirty="0">
                <a:latin typeface="Segoe UI Semibold" panose="020B0702040204020203" pitchFamily="34" charset="0"/>
                <a:cs typeface="Segoe UI Semibold" panose="020B0702040204020203" pitchFamily="34" charset="0"/>
              </a:rPr>
              <a:t>. The challenge is to analyze this data to:</a:t>
            </a:r>
          </a:p>
          <a:p>
            <a:r>
              <a:rPr lang="en-US" sz="2400" dirty="0"/>
              <a:t>Understand pricing patterns and affordability.</a:t>
            </a:r>
          </a:p>
          <a:p>
            <a:r>
              <a:rPr lang="en-US" sz="2400" dirty="0"/>
              <a:t>Compare destinations based on budget, stay duration, and inclusions.</a:t>
            </a:r>
          </a:p>
          <a:p>
            <a:r>
              <a:rPr lang="en-US" sz="2400" dirty="0"/>
              <a:t>Identify the best-value packages by balancing cost, discount, and quality (hotel stars).</a:t>
            </a:r>
          </a:p>
          <a:p>
            <a:r>
              <a:rPr lang="en-US" sz="2400" dirty="0"/>
              <a:t>Provide insights to travel agencies for designing attractive packages.</a:t>
            </a:r>
          </a:p>
          <a:p>
            <a:pPr marL="114300" indent="0">
              <a:buNone/>
            </a:pPr>
            <a:endParaRPr lang="en-IN" sz="2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3A8D204-CB03-4063-8E46-3497FCBA0632}"/>
              </a:ext>
            </a:extLst>
          </p:cNvPr>
          <p:cNvPicPr>
            <a:picLocks noChangeAspect="1"/>
          </p:cNvPicPr>
          <p:nvPr/>
        </p:nvPicPr>
        <p:blipFill>
          <a:blip r:embed="rId2"/>
          <a:srcRect l="11652" t="16974" r="9979" b="17896"/>
          <a:stretch>
            <a:fillRect/>
          </a:stretch>
        </p:blipFill>
        <p:spPr>
          <a:xfrm>
            <a:off x="1029931" y="236476"/>
            <a:ext cx="2861188" cy="10417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669929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FFDEE6-C6CF-3D3B-0DF5-6EFC28E9BB0E}"/>
              </a:ext>
            </a:extLst>
          </p:cNvPr>
          <p:cNvSpPr>
            <a:spLocks noGrp="1"/>
          </p:cNvSpPr>
          <p:nvPr>
            <p:ph type="body" idx="1"/>
          </p:nvPr>
        </p:nvSpPr>
        <p:spPr>
          <a:xfrm>
            <a:off x="1032387" y="1224117"/>
            <a:ext cx="10697496" cy="5938683"/>
          </a:xfrm>
        </p:spPr>
        <p:txBody>
          <a:bodyPr>
            <a:noAutofit/>
          </a:bodyPr>
          <a:lstStyle/>
          <a:p>
            <a:pPr>
              <a:buFont typeface="Wingdings" panose="05000000000000000000" pitchFamily="2" charset="2"/>
              <a:buChar char="Ø"/>
            </a:pPr>
            <a:r>
              <a:rPr lang="en-US" sz="1800" b="1" dirty="0"/>
              <a:t>Customer Decision Support</a:t>
            </a:r>
            <a:endParaRPr lang="en-US" sz="1800" dirty="0"/>
          </a:p>
          <a:p>
            <a:pPr lvl="1"/>
            <a:r>
              <a:rPr lang="en-US" sz="1800" dirty="0"/>
              <a:t>Help travelers choose the best package based on </a:t>
            </a:r>
            <a:r>
              <a:rPr lang="en-US" sz="1800" b="1" dirty="0"/>
              <a:t>budget, discount offers, hotel ratings, or number of days</a:t>
            </a:r>
            <a:r>
              <a:rPr lang="en-US" sz="1800" dirty="0"/>
              <a:t>.</a:t>
            </a:r>
          </a:p>
          <a:p>
            <a:pPr>
              <a:buFont typeface="Wingdings" panose="05000000000000000000" pitchFamily="2" charset="2"/>
              <a:buChar char="Ø"/>
            </a:pPr>
            <a:r>
              <a:rPr lang="en-US" sz="1800" b="1" dirty="0"/>
              <a:t>Market Insights for Agencies</a:t>
            </a:r>
            <a:endParaRPr lang="en-US" sz="1800" dirty="0"/>
          </a:p>
          <a:p>
            <a:pPr lvl="1"/>
            <a:r>
              <a:rPr lang="en-US" sz="1800" dirty="0"/>
              <a:t>Identify trends like popular destinations, average pricing ranges, and demand for certain package types.</a:t>
            </a:r>
          </a:p>
          <a:p>
            <a:pPr>
              <a:buFont typeface="Wingdings" panose="05000000000000000000" pitchFamily="2" charset="2"/>
              <a:buChar char="Ø"/>
            </a:pPr>
            <a:r>
              <a:rPr lang="en-US" sz="1800" b="1" dirty="0"/>
              <a:t>Pricing &amp; Discount Analysis</a:t>
            </a:r>
            <a:endParaRPr lang="en-US" sz="1800" dirty="0"/>
          </a:p>
          <a:p>
            <a:pPr lvl="1"/>
            <a:r>
              <a:rPr lang="en-US" sz="1800" dirty="0"/>
              <a:t>Understand the pricing strategies (min, max, average) and evaluate how discounts affect affordability.</a:t>
            </a:r>
          </a:p>
          <a:p>
            <a:pPr>
              <a:buFont typeface="Wingdings" panose="05000000000000000000" pitchFamily="2" charset="2"/>
              <a:buChar char="Ø"/>
            </a:pPr>
            <a:r>
              <a:rPr lang="en-US" sz="1800" b="1" dirty="0"/>
              <a:t>Quality &amp; Value Evaluation</a:t>
            </a:r>
            <a:endParaRPr lang="en-US" sz="1800" dirty="0"/>
          </a:p>
          <a:p>
            <a:pPr lvl="1"/>
            <a:r>
              <a:rPr lang="en-US" sz="1800" dirty="0"/>
              <a:t>Correlate </a:t>
            </a:r>
            <a:r>
              <a:rPr lang="en-US" sz="1800" b="1" dirty="0"/>
              <a:t>hotel star ratings, price, and included services</a:t>
            </a:r>
            <a:r>
              <a:rPr lang="en-US" sz="1800" dirty="0"/>
              <a:t> to assess value-for-money.</a:t>
            </a:r>
          </a:p>
          <a:p>
            <a:pPr>
              <a:buFont typeface="Wingdings" panose="05000000000000000000" pitchFamily="2" charset="2"/>
              <a:buChar char="Ø"/>
            </a:pPr>
            <a:r>
              <a:rPr lang="en-US" sz="1800" b="1" dirty="0"/>
              <a:t>Trend Identification</a:t>
            </a:r>
            <a:endParaRPr lang="en-US" sz="1800" dirty="0"/>
          </a:p>
          <a:p>
            <a:pPr lvl="1"/>
            <a:r>
              <a:rPr lang="en-US" sz="1800" dirty="0"/>
              <a:t>Spot seasonal or location-specific patterns (e.g., higher prices for Maldives vs. domestic locations).</a:t>
            </a:r>
          </a:p>
          <a:p>
            <a:pPr>
              <a:buFont typeface="Wingdings" panose="05000000000000000000" pitchFamily="2" charset="2"/>
              <a:buChar char="Ø"/>
            </a:pPr>
            <a:r>
              <a:rPr lang="en-US" sz="1800" b="1" dirty="0"/>
              <a:t>Package Optimization</a:t>
            </a:r>
            <a:endParaRPr lang="en-US" sz="1800" dirty="0"/>
          </a:p>
          <a:p>
            <a:pPr lvl="1"/>
            <a:r>
              <a:rPr lang="en-US" sz="1800" dirty="0"/>
              <a:t>Suggest ideal price ranges, hotel categories, and inclusions to attract customers.</a:t>
            </a:r>
          </a:p>
        </p:txBody>
      </p:sp>
      <p:pic>
        <p:nvPicPr>
          <p:cNvPr id="4" name="Picture 3">
            <a:extLst>
              <a:ext uri="{FF2B5EF4-FFF2-40B4-BE49-F238E27FC236}">
                <a16:creationId xmlns:a16="http://schemas.microsoft.com/office/drawing/2014/main" id="{804C81CF-0AF1-FA8E-CA67-A701871E3801}"/>
              </a:ext>
            </a:extLst>
          </p:cNvPr>
          <p:cNvPicPr>
            <a:picLocks noChangeAspect="1"/>
          </p:cNvPicPr>
          <p:nvPr/>
        </p:nvPicPr>
        <p:blipFill>
          <a:blip r:embed="rId2"/>
          <a:stretch>
            <a:fillRect/>
          </a:stretch>
        </p:blipFill>
        <p:spPr>
          <a:xfrm>
            <a:off x="747252" y="108155"/>
            <a:ext cx="3824748" cy="1005915"/>
          </a:xfrm>
          <a:prstGeom prst="rect">
            <a:avLst/>
          </a:prstGeom>
        </p:spPr>
      </p:pic>
    </p:spTree>
    <p:extLst>
      <p:ext uri="{BB962C8B-B14F-4D97-AF65-F5344CB8AC3E}">
        <p14:creationId xmlns:p14="http://schemas.microsoft.com/office/powerpoint/2010/main" val="54048919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8978-5F16-2FEA-EBAE-FBDDA61C0285}"/>
              </a:ext>
            </a:extLst>
          </p:cNvPr>
          <p:cNvSpPr>
            <a:spLocks noGrp="1"/>
          </p:cNvSpPr>
          <p:nvPr>
            <p:ph type="title"/>
          </p:nvPr>
        </p:nvSpPr>
        <p:spPr>
          <a:xfrm>
            <a:off x="779206" y="483112"/>
            <a:ext cx="5660923" cy="470617"/>
          </a:xfrm>
        </p:spPr>
        <p:txBody>
          <a:bodyPr>
            <a:normAutofit fontScale="90000"/>
          </a:bodyPr>
          <a:lstStyle/>
          <a:p>
            <a:r>
              <a:rPr lang="en-IN" sz="2800" dirty="0">
                <a:solidFill>
                  <a:srgbClr val="FF0000"/>
                </a:solidFill>
                <a:latin typeface="Arial Black" panose="020B0A04020102020204" pitchFamily="34" charset="0"/>
              </a:rPr>
              <a:t>WEB SCRAPING  DETAILS</a:t>
            </a:r>
          </a:p>
        </p:txBody>
      </p:sp>
      <p:sp>
        <p:nvSpPr>
          <p:cNvPr id="3" name="Text Placeholder 2">
            <a:extLst>
              <a:ext uri="{FF2B5EF4-FFF2-40B4-BE49-F238E27FC236}">
                <a16:creationId xmlns:a16="http://schemas.microsoft.com/office/drawing/2014/main" id="{51D2087D-BC79-CBAB-60AC-A3492BCD8E9D}"/>
              </a:ext>
            </a:extLst>
          </p:cNvPr>
          <p:cNvSpPr>
            <a:spLocks noGrp="1"/>
          </p:cNvSpPr>
          <p:nvPr>
            <p:ph type="body" idx="1"/>
          </p:nvPr>
        </p:nvSpPr>
        <p:spPr>
          <a:xfrm>
            <a:off x="1220430" y="1164841"/>
            <a:ext cx="5534331" cy="4351338"/>
          </a:xfrm>
        </p:spPr>
        <p:txBody>
          <a:bodyPr>
            <a:normAutofit/>
          </a:bodyPr>
          <a:lstStyle/>
          <a:p>
            <a:pPr>
              <a:buFont typeface="Wingdings" panose="05000000000000000000" pitchFamily="2" charset="2"/>
              <a:buChar char="Ø"/>
            </a:pPr>
            <a:r>
              <a:rPr lang="en-IN" sz="2000" dirty="0">
                <a:latin typeface="Sitka Subheading Semibold" pitchFamily="2" charset="0"/>
                <a:ea typeface="Calibri" panose="020F0502020204030204" pitchFamily="34" charset="0"/>
                <a:cs typeface="Calibri" panose="020F0502020204030204" pitchFamily="34" charset="0"/>
              </a:rPr>
              <a:t>Website Scraped </a:t>
            </a:r>
            <a:r>
              <a:rPr lang="en-IN" sz="2000" dirty="0"/>
              <a:t>: </a:t>
            </a:r>
            <a:r>
              <a:rPr lang="en-IN" sz="2000" dirty="0">
                <a:hlinkClick r:id="rId2"/>
              </a:rPr>
              <a:t>traveltriangle.com</a:t>
            </a:r>
            <a:r>
              <a:rPr lang="en-IN" sz="2000" dirty="0"/>
              <a:t>.</a:t>
            </a:r>
          </a:p>
          <a:p>
            <a:pPr>
              <a:buFont typeface="Wingdings" panose="05000000000000000000" pitchFamily="2" charset="2"/>
              <a:buChar char="Ø"/>
            </a:pPr>
            <a:r>
              <a:rPr lang="en-IN" sz="2000" dirty="0">
                <a:latin typeface="Sitka Subheading Semibold" pitchFamily="2" charset="0"/>
              </a:rPr>
              <a:t>Tools Used </a:t>
            </a:r>
            <a:r>
              <a:rPr lang="en-IN" sz="2000" dirty="0"/>
              <a:t>: </a:t>
            </a:r>
            <a:r>
              <a:rPr lang="en-IN" sz="2000" dirty="0">
                <a:latin typeface="Calibri" panose="020F0502020204030204" pitchFamily="34" charset="0"/>
                <a:ea typeface="Calibri" panose="020F0502020204030204" pitchFamily="34" charset="0"/>
                <a:cs typeface="Calibri" panose="020F0502020204030204" pitchFamily="34" charset="0"/>
              </a:rPr>
              <a:t>Selenium, Pandas, Regular </a:t>
            </a:r>
          </a:p>
          <a:p>
            <a:pPr marL="114300" indent="0">
              <a:buNone/>
            </a:pPr>
            <a:r>
              <a:rPr lang="en-IN" sz="2000" dirty="0">
                <a:latin typeface="Calibri" panose="020F0502020204030204" pitchFamily="34" charset="0"/>
                <a:ea typeface="Calibri" panose="020F0502020204030204" pitchFamily="34" charset="0"/>
                <a:cs typeface="Calibri" panose="020F0502020204030204" pitchFamily="34" charset="0"/>
              </a:rPr>
              <a:t>     Expressions.</a:t>
            </a:r>
          </a:p>
          <a:p>
            <a:pPr>
              <a:buFont typeface="Wingdings" panose="05000000000000000000" pitchFamily="2" charset="2"/>
              <a:buChar char="Ø"/>
            </a:pPr>
            <a:r>
              <a:rPr lang="en-IN" sz="2000" dirty="0">
                <a:latin typeface="Sitka Subheading Semibold" pitchFamily="2" charset="0"/>
              </a:rPr>
              <a:t>Steps Followed </a:t>
            </a:r>
            <a:r>
              <a:rPr lang="en-IN" sz="2000" dirty="0"/>
              <a:t>:</a:t>
            </a:r>
          </a:p>
          <a:p>
            <a:pPr lvl="2">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Navigated paginated pages.</a:t>
            </a:r>
          </a:p>
          <a:p>
            <a:pPr lvl="2">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Extracted details : Title, Location,</a:t>
            </a:r>
          </a:p>
          <a:p>
            <a:pPr marL="1028700" lvl="2" indent="0">
              <a:buNone/>
            </a:pPr>
            <a:r>
              <a:rPr lang="en-IN" dirty="0">
                <a:latin typeface="Calibri" panose="020F0502020204030204" pitchFamily="34" charset="0"/>
                <a:ea typeface="Calibri" panose="020F0502020204030204" pitchFamily="34" charset="0"/>
                <a:cs typeface="Calibri" panose="020F0502020204030204" pitchFamily="34" charset="0"/>
              </a:rPr>
              <a:t>      Duration, Price, Discount, Inclusions etc..</a:t>
            </a:r>
          </a:p>
          <a:p>
            <a:pPr lvl="2"/>
            <a:r>
              <a:rPr lang="en-IN" dirty="0">
                <a:latin typeface="Calibri" panose="020F0502020204030204" pitchFamily="34" charset="0"/>
                <a:ea typeface="Calibri" panose="020F0502020204030204" pitchFamily="34" charset="0"/>
                <a:cs typeface="Calibri" panose="020F0502020204030204" pitchFamily="34" charset="0"/>
              </a:rPr>
              <a:t>Stored in Data Frame and exported to CSV</a:t>
            </a:r>
          </a:p>
          <a:p>
            <a:pPr>
              <a:buFont typeface="Wingdings" panose="05000000000000000000" pitchFamily="2" charset="2"/>
              <a:buChar char="Ø"/>
            </a:pPr>
            <a:r>
              <a:rPr lang="en-IN" sz="2000" dirty="0">
                <a:latin typeface="Sitka Subheading Semibold" pitchFamily="2" charset="0"/>
              </a:rPr>
              <a:t>Total Packages Scraped </a:t>
            </a:r>
            <a:r>
              <a:rPr lang="en-IN" sz="2000" dirty="0"/>
              <a:t>: 970</a:t>
            </a:r>
          </a:p>
        </p:txBody>
      </p:sp>
      <p:pic>
        <p:nvPicPr>
          <p:cNvPr id="6" name="Picture 5">
            <a:extLst>
              <a:ext uri="{FF2B5EF4-FFF2-40B4-BE49-F238E27FC236}">
                <a16:creationId xmlns:a16="http://schemas.microsoft.com/office/drawing/2014/main" id="{5DFD49D6-D24E-EB89-F9B5-7C1FB856A64C}"/>
              </a:ext>
            </a:extLst>
          </p:cNvPr>
          <p:cNvPicPr>
            <a:picLocks noChangeAspect="1"/>
          </p:cNvPicPr>
          <p:nvPr/>
        </p:nvPicPr>
        <p:blipFill>
          <a:blip r:embed="rId3"/>
          <a:srcRect t="612"/>
          <a:stretch>
            <a:fillRect/>
          </a:stretch>
        </p:blipFill>
        <p:spPr>
          <a:xfrm>
            <a:off x="7059561" y="3106994"/>
            <a:ext cx="4827639" cy="2831690"/>
          </a:xfrm>
          <a:prstGeom prst="rect">
            <a:avLst/>
          </a:prstGeom>
        </p:spPr>
      </p:pic>
      <p:pic>
        <p:nvPicPr>
          <p:cNvPr id="9" name="Picture 8">
            <a:extLst>
              <a:ext uri="{FF2B5EF4-FFF2-40B4-BE49-F238E27FC236}">
                <a16:creationId xmlns:a16="http://schemas.microsoft.com/office/drawing/2014/main" id="{B6CEEF35-749E-2B75-112D-C42ED0CED809}"/>
              </a:ext>
            </a:extLst>
          </p:cNvPr>
          <p:cNvPicPr>
            <a:picLocks noChangeAspect="1"/>
          </p:cNvPicPr>
          <p:nvPr/>
        </p:nvPicPr>
        <p:blipFill>
          <a:blip r:embed="rId4"/>
          <a:stretch>
            <a:fillRect/>
          </a:stretch>
        </p:blipFill>
        <p:spPr>
          <a:xfrm>
            <a:off x="8269202" y="270394"/>
            <a:ext cx="2702368" cy="2738278"/>
          </a:xfrm>
          <a:prstGeom prst="rect">
            <a:avLst/>
          </a:prstGeom>
        </p:spPr>
      </p:pic>
    </p:spTree>
    <p:extLst>
      <p:ext uri="{BB962C8B-B14F-4D97-AF65-F5344CB8AC3E}">
        <p14:creationId xmlns:p14="http://schemas.microsoft.com/office/powerpoint/2010/main" val="112542480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81E7AEC-AF82-60F7-3C03-C371F1DBDA47}"/>
              </a:ext>
            </a:extLst>
          </p:cNvPr>
          <p:cNvSpPr>
            <a:spLocks noGrp="1"/>
          </p:cNvSpPr>
          <p:nvPr>
            <p:ph type="body" idx="1"/>
          </p:nvPr>
        </p:nvSpPr>
        <p:spPr>
          <a:xfrm>
            <a:off x="1074174" y="949682"/>
            <a:ext cx="10515600" cy="5234808"/>
          </a:xfrm>
        </p:spPr>
        <p:txBody>
          <a:bodyPr>
            <a:noAutofit/>
          </a:bodyPr>
          <a:lstStyle/>
          <a:p>
            <a:pPr>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The dataset contains information about 970 travel tour packages, each represented by 9 columns. The columns and their contents are as follows:</a:t>
            </a:r>
          </a:p>
          <a:p>
            <a:pPr>
              <a:buFont typeface="Wingdings" panose="05000000000000000000" pitchFamily="2" charset="2"/>
              <a:buChar char="Ø"/>
            </a:pPr>
            <a:r>
              <a:rPr lang="en-US" sz="2000" b="1" dirty="0">
                <a:latin typeface="Calibri" panose="020F0502020204030204" pitchFamily="34" charset="0"/>
                <a:ea typeface="Calibri" panose="020F0502020204030204" pitchFamily="34" charset="0"/>
                <a:cs typeface="Calibri" panose="020F0502020204030204" pitchFamily="34" charset="0"/>
              </a:rPr>
              <a:t>Columns Overview :</a:t>
            </a:r>
          </a:p>
          <a:p>
            <a:r>
              <a:rPr lang="en-US" sz="2000" b="1" dirty="0">
                <a:latin typeface="Calibri" panose="020F0502020204030204" pitchFamily="34" charset="0"/>
                <a:ea typeface="Calibri" panose="020F0502020204030204" pitchFamily="34" charset="0"/>
                <a:cs typeface="Calibri" panose="020F0502020204030204" pitchFamily="34" charset="0"/>
              </a:rPr>
              <a:t>Title</a:t>
            </a:r>
            <a:r>
              <a:rPr lang="en-US" sz="2000" dirty="0">
                <a:latin typeface="Calibri" panose="020F0502020204030204" pitchFamily="34" charset="0"/>
                <a:ea typeface="Calibri" panose="020F0502020204030204" pitchFamily="34" charset="0"/>
                <a:cs typeface="Calibri" panose="020F0502020204030204" pitchFamily="34" charset="0"/>
              </a:rPr>
              <a:t>: Name or description of the tour package.</a:t>
            </a:r>
          </a:p>
          <a:p>
            <a:r>
              <a:rPr lang="en-US" sz="2000" b="1" dirty="0">
                <a:latin typeface="Calibri" panose="020F0502020204030204" pitchFamily="34" charset="0"/>
                <a:ea typeface="Calibri" panose="020F0502020204030204" pitchFamily="34" charset="0"/>
                <a:cs typeface="Calibri" panose="020F0502020204030204" pitchFamily="34" charset="0"/>
              </a:rPr>
              <a:t>Location</a:t>
            </a:r>
            <a:r>
              <a:rPr lang="en-US" sz="2000" dirty="0">
                <a:latin typeface="Calibri" panose="020F0502020204030204" pitchFamily="34" charset="0"/>
                <a:ea typeface="Calibri" panose="020F0502020204030204" pitchFamily="34" charset="0"/>
                <a:cs typeface="Calibri" panose="020F0502020204030204" pitchFamily="34" charset="0"/>
              </a:rPr>
              <a:t>: City or cities included in the package, often with the number of days in each.</a:t>
            </a:r>
          </a:p>
          <a:p>
            <a:r>
              <a:rPr lang="en-US" sz="2000" b="1" dirty="0">
                <a:latin typeface="Calibri" panose="020F0502020204030204" pitchFamily="34" charset="0"/>
                <a:ea typeface="Calibri" panose="020F0502020204030204" pitchFamily="34" charset="0"/>
                <a:cs typeface="Calibri" panose="020F0502020204030204" pitchFamily="34" charset="0"/>
              </a:rPr>
              <a:t>Days</a:t>
            </a:r>
            <a:r>
              <a:rPr lang="en-US" sz="2000" dirty="0">
                <a:latin typeface="Calibri" panose="020F0502020204030204" pitchFamily="34" charset="0"/>
                <a:ea typeface="Calibri" panose="020F0502020204030204" pitchFamily="34" charset="0"/>
                <a:cs typeface="Calibri" panose="020F0502020204030204" pitchFamily="34" charset="0"/>
              </a:rPr>
              <a:t>: Total duration (in days) of the package.</a:t>
            </a:r>
          </a:p>
          <a:p>
            <a:r>
              <a:rPr lang="en-US" sz="2000" b="1" dirty="0">
                <a:latin typeface="Calibri" panose="020F0502020204030204" pitchFamily="34" charset="0"/>
                <a:ea typeface="Calibri" panose="020F0502020204030204" pitchFamily="34" charset="0"/>
                <a:cs typeface="Calibri" panose="020F0502020204030204" pitchFamily="34" charset="0"/>
              </a:rPr>
              <a:t>Nights</a:t>
            </a:r>
            <a:r>
              <a:rPr lang="en-US" sz="2000" dirty="0">
                <a:latin typeface="Calibri" panose="020F0502020204030204" pitchFamily="34" charset="0"/>
                <a:ea typeface="Calibri" panose="020F0502020204030204" pitchFamily="34" charset="0"/>
                <a:cs typeface="Calibri" panose="020F0502020204030204" pitchFamily="34" charset="0"/>
              </a:rPr>
              <a:t>: Total duration (in nights) of the package.</a:t>
            </a:r>
          </a:p>
          <a:p>
            <a:r>
              <a:rPr lang="en-US" sz="2000" b="1" dirty="0" err="1">
                <a:latin typeface="Calibri" panose="020F0502020204030204" pitchFamily="34" charset="0"/>
                <a:ea typeface="Calibri" panose="020F0502020204030204" pitchFamily="34" charset="0"/>
                <a:cs typeface="Calibri" panose="020F0502020204030204" pitchFamily="34" charset="0"/>
              </a:rPr>
              <a:t>Price_Min</a:t>
            </a:r>
            <a:r>
              <a:rPr lang="en-US" sz="2000" dirty="0">
                <a:latin typeface="Calibri" panose="020F0502020204030204" pitchFamily="34" charset="0"/>
                <a:ea typeface="Calibri" panose="020F0502020204030204" pitchFamily="34" charset="0"/>
                <a:cs typeface="Calibri" panose="020F0502020204030204" pitchFamily="34" charset="0"/>
              </a:rPr>
              <a:t>: Minimum price for the package.</a:t>
            </a:r>
          </a:p>
          <a:p>
            <a:r>
              <a:rPr lang="en-US" sz="2000" b="1" dirty="0" err="1">
                <a:latin typeface="Calibri" panose="020F0502020204030204" pitchFamily="34" charset="0"/>
                <a:ea typeface="Calibri" panose="020F0502020204030204" pitchFamily="34" charset="0"/>
                <a:cs typeface="Calibri" panose="020F0502020204030204" pitchFamily="34" charset="0"/>
              </a:rPr>
              <a:t>Price_Max</a:t>
            </a:r>
            <a:r>
              <a:rPr lang="en-US" sz="2000" dirty="0">
                <a:latin typeface="Calibri" panose="020F0502020204030204" pitchFamily="34" charset="0"/>
                <a:ea typeface="Calibri" panose="020F0502020204030204" pitchFamily="34" charset="0"/>
                <a:cs typeface="Calibri" panose="020F0502020204030204" pitchFamily="34" charset="0"/>
              </a:rPr>
              <a:t>: Maximum price for the package.</a:t>
            </a:r>
          </a:p>
          <a:p>
            <a:r>
              <a:rPr lang="en-US" sz="2000" b="1" dirty="0" err="1">
                <a:latin typeface="Calibri" panose="020F0502020204030204" pitchFamily="34" charset="0"/>
                <a:ea typeface="Calibri" panose="020F0502020204030204" pitchFamily="34" charset="0"/>
                <a:cs typeface="Calibri" panose="020F0502020204030204" pitchFamily="34" charset="0"/>
              </a:rPr>
              <a:t>Avg_Max</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 Average Price for the package.</a:t>
            </a:r>
          </a:p>
          <a:p>
            <a:r>
              <a:rPr lang="en-US" sz="2000" b="1" dirty="0">
                <a:latin typeface="Calibri" panose="020F0502020204030204" pitchFamily="34" charset="0"/>
                <a:ea typeface="Calibri" panose="020F0502020204030204" pitchFamily="34" charset="0"/>
                <a:cs typeface="Calibri" panose="020F0502020204030204" pitchFamily="34" charset="0"/>
              </a:rPr>
              <a:t>Discount</a:t>
            </a:r>
            <a:r>
              <a:rPr lang="en-US" sz="2000" dirty="0">
                <a:latin typeface="Calibri" panose="020F0502020204030204" pitchFamily="34" charset="0"/>
                <a:ea typeface="Calibri" panose="020F0502020204030204" pitchFamily="34" charset="0"/>
                <a:cs typeface="Calibri" panose="020F0502020204030204" pitchFamily="34" charset="0"/>
              </a:rPr>
              <a:t>: The percentage discount offered on the package.</a:t>
            </a:r>
          </a:p>
          <a:p>
            <a:r>
              <a:rPr lang="en-US" sz="2000" b="1" dirty="0" err="1">
                <a:latin typeface="Calibri" panose="020F0502020204030204" pitchFamily="34" charset="0"/>
                <a:ea typeface="Calibri" panose="020F0502020204030204" pitchFamily="34" charset="0"/>
                <a:cs typeface="Calibri" panose="020F0502020204030204" pitchFamily="34" charset="0"/>
              </a:rPr>
              <a:t>Hotel_Stars</a:t>
            </a:r>
            <a:r>
              <a:rPr lang="en-US" sz="2000" dirty="0">
                <a:latin typeface="Calibri" panose="020F0502020204030204" pitchFamily="34" charset="0"/>
                <a:ea typeface="Calibri" panose="020F0502020204030204" pitchFamily="34" charset="0"/>
                <a:cs typeface="Calibri" panose="020F0502020204030204" pitchFamily="34" charset="0"/>
              </a:rPr>
              <a:t>: Hotel star rating (e.g., 2 Star, 3 Star, 4 Star, 5 Star).</a:t>
            </a:r>
          </a:p>
          <a:p>
            <a:r>
              <a:rPr lang="en-US" sz="2000" b="1" dirty="0">
                <a:latin typeface="Calibri" panose="020F0502020204030204" pitchFamily="34" charset="0"/>
                <a:ea typeface="Calibri" panose="020F0502020204030204" pitchFamily="34" charset="0"/>
                <a:cs typeface="Calibri" panose="020F0502020204030204" pitchFamily="34" charset="0"/>
              </a:rPr>
              <a:t>Included</a:t>
            </a:r>
            <a:r>
              <a:rPr lang="en-US" sz="2000" dirty="0">
                <a:latin typeface="Calibri" panose="020F0502020204030204" pitchFamily="34" charset="0"/>
                <a:ea typeface="Calibri" panose="020F0502020204030204" pitchFamily="34" charset="0"/>
                <a:cs typeface="Calibri" panose="020F0502020204030204" pitchFamily="34" charset="0"/>
              </a:rPr>
              <a:t>: Number of  activities included, sometimes with a list or count.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8015A2D-BF92-B5D9-792B-1C67299AF98A}"/>
              </a:ext>
            </a:extLst>
          </p:cNvPr>
          <p:cNvPicPr>
            <a:picLocks noChangeAspect="1"/>
          </p:cNvPicPr>
          <p:nvPr/>
        </p:nvPicPr>
        <p:blipFill>
          <a:blip r:embed="rId2"/>
          <a:stretch>
            <a:fillRect/>
          </a:stretch>
        </p:blipFill>
        <p:spPr>
          <a:xfrm>
            <a:off x="821120" y="275867"/>
            <a:ext cx="3883489" cy="603556"/>
          </a:xfrm>
          <a:prstGeom prst="rect">
            <a:avLst/>
          </a:prstGeom>
        </p:spPr>
      </p:pic>
    </p:spTree>
    <p:extLst>
      <p:ext uri="{BB962C8B-B14F-4D97-AF65-F5344CB8AC3E}">
        <p14:creationId xmlns:p14="http://schemas.microsoft.com/office/powerpoint/2010/main" val="155344233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44ED-5CC0-3ACB-68DC-8FD63D48F7B1}"/>
              </a:ext>
            </a:extLst>
          </p:cNvPr>
          <p:cNvSpPr>
            <a:spLocks noGrp="1"/>
          </p:cNvSpPr>
          <p:nvPr>
            <p:ph type="title"/>
          </p:nvPr>
        </p:nvSpPr>
        <p:spPr>
          <a:xfrm>
            <a:off x="661219" y="374959"/>
            <a:ext cx="5572432" cy="431288"/>
          </a:xfrm>
        </p:spPr>
        <p:txBody>
          <a:bodyPr>
            <a:normAutofit/>
          </a:bodyPr>
          <a:lstStyle/>
          <a:p>
            <a:r>
              <a:rPr lang="en-IN" sz="2400" dirty="0">
                <a:solidFill>
                  <a:srgbClr val="FF0000"/>
                </a:solidFill>
                <a:latin typeface="Arial Black" panose="020B0A04020102020204" pitchFamily="34" charset="0"/>
              </a:rPr>
              <a:t>UNDERSTANDING THE DATA</a:t>
            </a:r>
          </a:p>
        </p:txBody>
      </p:sp>
      <p:pic>
        <p:nvPicPr>
          <p:cNvPr id="5" name="Picture 4">
            <a:extLst>
              <a:ext uri="{FF2B5EF4-FFF2-40B4-BE49-F238E27FC236}">
                <a16:creationId xmlns:a16="http://schemas.microsoft.com/office/drawing/2014/main" id="{07DBB664-A2F7-FA15-A6A3-455F55119D43}"/>
              </a:ext>
            </a:extLst>
          </p:cNvPr>
          <p:cNvPicPr>
            <a:picLocks noChangeAspect="1"/>
          </p:cNvPicPr>
          <p:nvPr/>
        </p:nvPicPr>
        <p:blipFill>
          <a:blip r:embed="rId2"/>
          <a:stretch>
            <a:fillRect/>
          </a:stretch>
        </p:blipFill>
        <p:spPr>
          <a:xfrm>
            <a:off x="838199" y="1002890"/>
            <a:ext cx="11009671" cy="5161936"/>
          </a:xfrm>
          <a:prstGeom prst="rect">
            <a:avLst/>
          </a:prstGeom>
        </p:spPr>
      </p:pic>
    </p:spTree>
    <p:extLst>
      <p:ext uri="{BB962C8B-B14F-4D97-AF65-F5344CB8AC3E}">
        <p14:creationId xmlns:p14="http://schemas.microsoft.com/office/powerpoint/2010/main" val="31113357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1D67-5457-E884-5BFE-043B29B211A8}"/>
              </a:ext>
            </a:extLst>
          </p:cNvPr>
          <p:cNvSpPr>
            <a:spLocks noGrp="1"/>
          </p:cNvSpPr>
          <p:nvPr>
            <p:ph type="title"/>
          </p:nvPr>
        </p:nvSpPr>
        <p:spPr>
          <a:xfrm>
            <a:off x="730045" y="345461"/>
            <a:ext cx="4333568" cy="509946"/>
          </a:xfrm>
        </p:spPr>
        <p:txBody>
          <a:bodyPr>
            <a:normAutofit/>
          </a:bodyPr>
          <a:lstStyle/>
          <a:p>
            <a:r>
              <a:rPr lang="en-IN" sz="2400" b="1" dirty="0">
                <a:solidFill>
                  <a:srgbClr val="FF0000"/>
                </a:solidFill>
                <a:latin typeface="Arial Black" panose="020B0A04020102020204" pitchFamily="34" charset="0"/>
              </a:rPr>
              <a:t>DATA CLEANING STEPS</a:t>
            </a:r>
          </a:p>
        </p:txBody>
      </p:sp>
      <p:sp>
        <p:nvSpPr>
          <p:cNvPr id="3" name="Text Placeholder 2">
            <a:extLst>
              <a:ext uri="{FF2B5EF4-FFF2-40B4-BE49-F238E27FC236}">
                <a16:creationId xmlns:a16="http://schemas.microsoft.com/office/drawing/2014/main" id="{58E32100-5ECD-CDE9-3261-0CD3A24678DB}"/>
              </a:ext>
            </a:extLst>
          </p:cNvPr>
          <p:cNvSpPr>
            <a:spLocks noGrp="1"/>
          </p:cNvSpPr>
          <p:nvPr>
            <p:ph type="body" idx="1"/>
          </p:nvPr>
        </p:nvSpPr>
        <p:spPr>
          <a:xfrm>
            <a:off x="838200" y="943897"/>
            <a:ext cx="10515600" cy="4790615"/>
          </a:xfrm>
        </p:spPr>
        <p:txBody>
          <a:bodyPr>
            <a:normAutofit lnSpcReduction="10000"/>
          </a:bodyPr>
          <a:lstStyle/>
          <a:p>
            <a:r>
              <a:rPr lang="en-IN" dirty="0"/>
              <a:t>Extracted the columns .</a:t>
            </a:r>
          </a:p>
          <a:p>
            <a:r>
              <a:rPr lang="en-US" dirty="0"/>
              <a:t>Replaced the </a:t>
            </a:r>
            <a:r>
              <a:rPr lang="en-US" dirty="0" err="1"/>
              <a:t>NULL_values</a:t>
            </a:r>
            <a:r>
              <a:rPr lang="en-US" dirty="0"/>
              <a:t> with 2 in </a:t>
            </a:r>
            <a:r>
              <a:rPr lang="en-US" dirty="0" err="1"/>
              <a:t>Hotel_Stars</a:t>
            </a:r>
            <a:r>
              <a:rPr lang="en-US" dirty="0"/>
              <a:t> column..</a:t>
            </a:r>
          </a:p>
          <a:p>
            <a:r>
              <a:rPr lang="en-US" dirty="0"/>
              <a:t>Standardized numeric fields (Price, Days, Nights, Discount)</a:t>
            </a:r>
          </a:p>
          <a:p>
            <a:r>
              <a:rPr lang="en-IN" dirty="0"/>
              <a:t>Converted </a:t>
            </a:r>
            <a:r>
              <a:rPr lang="en-IN" dirty="0" err="1"/>
              <a:t>Dtypes</a:t>
            </a:r>
            <a:r>
              <a:rPr lang="en-IN" dirty="0"/>
              <a:t> for smooth analysis.</a:t>
            </a:r>
          </a:p>
          <a:p>
            <a:r>
              <a:rPr lang="en-IN" dirty="0"/>
              <a:t>Checked the Duplicates and removed if there are any found.</a:t>
            </a:r>
          </a:p>
          <a:p>
            <a:r>
              <a:rPr lang="en-IN" dirty="0"/>
              <a:t>Detected Outliers.</a:t>
            </a:r>
          </a:p>
          <a:p>
            <a:r>
              <a:rPr lang="en-US" dirty="0"/>
              <a:t>Instead of removing extreme values, we limit (cap) them at a certain threshold so they don’t distort the analysis.</a:t>
            </a:r>
          </a:p>
          <a:p>
            <a:r>
              <a:rPr lang="en-US" dirty="0"/>
              <a:t>Removed extreme values after capping.</a:t>
            </a:r>
          </a:p>
          <a:p>
            <a:r>
              <a:rPr lang="en-IN" dirty="0"/>
              <a:t>Prepared the Dataset for feature engineering and EDA.</a:t>
            </a:r>
          </a:p>
          <a:p>
            <a:endParaRPr lang="en-IN" dirty="0"/>
          </a:p>
        </p:txBody>
      </p:sp>
    </p:spTree>
    <p:extLst>
      <p:ext uri="{BB962C8B-B14F-4D97-AF65-F5344CB8AC3E}">
        <p14:creationId xmlns:p14="http://schemas.microsoft.com/office/powerpoint/2010/main" val="1950823498"/>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TotalTime>
  <Words>1858</Words>
  <Application>Microsoft Office PowerPoint</Application>
  <PresentationFormat>Widescreen</PresentationFormat>
  <Paragraphs>158</Paragraphs>
  <Slides>23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Calibri</vt:lpstr>
      <vt:lpstr>Arial</vt:lpstr>
      <vt:lpstr>Libre Baskerville</vt:lpstr>
      <vt:lpstr>Segoe UI Semibold</vt:lpstr>
      <vt:lpstr>Sitka Small Semibold</vt:lpstr>
      <vt:lpstr>Arial Black</vt:lpstr>
      <vt:lpstr>Sitka Subheading Semibold</vt:lpstr>
      <vt:lpstr>Arial Rounded MT Bold</vt:lpstr>
      <vt:lpstr>Wingdings</vt:lpstr>
      <vt:lpstr>Office Theme</vt:lpstr>
      <vt:lpstr>PowerPoint Presentation</vt:lpstr>
      <vt:lpstr>PowerPoint Presentation</vt:lpstr>
      <vt:lpstr>PowerPoint Presentation</vt:lpstr>
      <vt:lpstr>PowerPoint Presentation</vt:lpstr>
      <vt:lpstr>PowerPoint Presentation</vt:lpstr>
      <vt:lpstr>WEB SCRAPING  DETAILS</vt:lpstr>
      <vt:lpstr>PowerPoint Presentation</vt:lpstr>
      <vt:lpstr>UNDERSTANDING THE DATA</vt:lpstr>
      <vt:lpstr>DATA CLEANING STEPS</vt:lpstr>
      <vt:lpstr>UNIVARIATE ANALYSIS</vt:lpstr>
      <vt:lpstr>PowerPoint Presentation</vt:lpstr>
      <vt:lpstr>PowerPoint Presentation</vt:lpstr>
      <vt:lpstr>BIVARIATE ANALYSIS</vt:lpstr>
      <vt:lpstr>PowerPoint Presentation</vt:lpstr>
      <vt:lpstr>PowerPoint Presentation</vt:lpstr>
      <vt:lpstr>PowerPoint Presentation</vt:lpstr>
      <vt:lpstr>PowerPoint Presentation</vt:lpstr>
      <vt:lpstr>BUSINESS QUESTIONS AND INSIGHTS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Manish Somireddypalli</cp:lastModifiedBy>
  <cp:revision>13</cp:revision>
  <dcterms:created xsi:type="dcterms:W3CDTF">2021-02-16T05:19:01Z</dcterms:created>
  <dcterms:modified xsi:type="dcterms:W3CDTF">2025-10-03T12:51:34Z</dcterms:modified>
</cp:coreProperties>
</file>